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33" r:id="rId2"/>
  </p:sldMasterIdLst>
  <p:notesMasterIdLst>
    <p:notesMasterId r:id="rId13"/>
  </p:notesMasterIdLst>
  <p:handoutMasterIdLst>
    <p:handoutMasterId r:id="rId14"/>
  </p:handoutMasterIdLst>
  <p:sldIdLst>
    <p:sldId id="256" r:id="rId3"/>
    <p:sldId id="581" r:id="rId4"/>
    <p:sldId id="616" r:id="rId5"/>
    <p:sldId id="587" r:id="rId6"/>
    <p:sldId id="569" r:id="rId7"/>
    <p:sldId id="588" r:id="rId8"/>
    <p:sldId id="584" r:id="rId9"/>
    <p:sldId id="573" r:id="rId10"/>
    <p:sldId id="575" r:id="rId11"/>
    <p:sldId id="618" r:id="rId12"/>
  </p:sldIdLst>
  <p:sldSz cx="9144000" cy="6858000" type="screen4x3"/>
  <p:notesSz cx="9388475" cy="710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3366FF"/>
    <a:srgbClr val="CCECFF"/>
    <a:srgbClr val="3366CC"/>
    <a:srgbClr val="D7F1F5"/>
    <a:srgbClr val="003399"/>
    <a:srgbClr val="0066CC"/>
    <a:srgbClr val="336699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6" autoAdjust="0"/>
    <p:restoredTop sz="94242" autoAdjust="0"/>
  </p:normalViewPr>
  <p:slideViewPr>
    <p:cSldViewPr>
      <p:cViewPr varScale="1">
        <p:scale>
          <a:sx n="107" d="100"/>
          <a:sy n="107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1044" y="60"/>
      </p:cViewPr>
      <p:guideLst>
        <p:guide orient="horz" pos="2237"/>
        <p:guide pos="29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44871794871795"/>
          <c:y val="4.9627791563275438E-2"/>
          <c:w val="0.84615384615384615"/>
          <c:h val="0.69478908188585609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FFFF00"/>
            </a:solidFill>
            <a:ln w="45755">
              <a:solidFill>
                <a:srgbClr val="333399"/>
              </a:solidFill>
              <a:prstDash val="solid"/>
            </a:ln>
          </c:spPr>
          <c:cat>
            <c:strRef>
              <c:f>Sheet1!$B$17:$U$17</c:f>
              <c:strCache>
                <c:ptCount val="20"/>
                <c:pt idx="0">
                  <c:v>Big Problem</c:v>
                </c:pt>
                <c:pt idx="1">
                  <c:v>Possible Solution</c:v>
                </c:pt>
                <c:pt idx="2">
                  <c:v>This Looks Good</c:v>
                </c:pt>
                <c:pt idx="3">
                  <c:v>Cost too Much</c:v>
                </c:pt>
                <c:pt idx="4">
                  <c:v>Worth it  !!  Contracts</c:v>
                </c:pt>
                <c:pt idx="5">
                  <c:v>Project Kickoff</c:v>
                </c:pt>
                <c:pt idx="6">
                  <c:v>Phase I Assessment</c:v>
                </c:pt>
                <c:pt idx="7">
                  <c:v>Phase II  Conversion</c:v>
                </c:pt>
                <c:pt idx="8">
                  <c:v>Present Progress</c:v>
                </c:pt>
                <c:pt idx="9">
                  <c:v>Pre-Unit Testing</c:v>
                </c:pt>
                <c:pt idx="10">
                  <c:v>Code Delivery</c:v>
                </c:pt>
                <c:pt idx="11">
                  <c:v>TESTING BEGINS !</c:v>
                </c:pt>
                <c:pt idx="12">
                  <c:v>UNIT TESTING</c:v>
                </c:pt>
                <c:pt idx="13">
                  <c:v>MORE UNIT TESTING</c:v>
                </c:pt>
                <c:pt idx="14">
                  <c:v>SYSTEM TESTING</c:v>
                </c:pt>
                <c:pt idx="15">
                  <c:v>CERTIFICATION</c:v>
                </c:pt>
                <c:pt idx="16">
                  <c:v>Go Live </c:v>
                </c:pt>
                <c:pt idx="17">
                  <c:v>1 Month After</c:v>
                </c:pt>
                <c:pt idx="18">
                  <c:v>3 Months After</c:v>
                </c:pt>
                <c:pt idx="19">
                  <c:v>12 Months After</c:v>
                </c:pt>
              </c:strCache>
            </c:strRef>
          </c:cat>
          <c:val>
            <c:numRef>
              <c:f>Sheet1!$B$18:$U$18</c:f>
              <c:numCache>
                <c:formatCode>General</c:formatCode>
                <c:ptCount val="20"/>
                <c:pt idx="0">
                  <c:v>-3</c:v>
                </c:pt>
                <c:pt idx="1">
                  <c:v>-1</c:v>
                </c:pt>
                <c:pt idx="2">
                  <c:v>2</c:v>
                </c:pt>
                <c:pt idx="3">
                  <c:v>-2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-3.5</c:v>
                </c:pt>
                <c:pt idx="12">
                  <c:v>-4</c:v>
                </c:pt>
                <c:pt idx="13">
                  <c:v>-5</c:v>
                </c:pt>
                <c:pt idx="14">
                  <c:v>-4</c:v>
                </c:pt>
                <c:pt idx="15">
                  <c:v>-3</c:v>
                </c:pt>
                <c:pt idx="16">
                  <c:v>1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7-479F-8846-A5B3A5131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299552"/>
        <c:axId val="168117936"/>
      </c:areaChart>
      <c:catAx>
        <c:axId val="133299552"/>
        <c:scaling>
          <c:orientation val="minMax"/>
        </c:scaling>
        <c:delete val="0"/>
        <c:axPos val="b"/>
        <c:majorGridlines>
          <c:spPr>
            <a:ln w="381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out"/>
        <c:tickLblPos val="low"/>
        <c:spPr>
          <a:ln w="15252">
            <a:solidFill>
              <a:srgbClr val="333399"/>
            </a:solidFill>
            <a:prstDash val="solid"/>
          </a:ln>
        </c:spPr>
        <c:txPr>
          <a:bodyPr rot="-2700000" vert="horz"/>
          <a:lstStyle/>
          <a:p>
            <a:pPr rtl="0">
              <a:defRPr sz="102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811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117936"/>
        <c:scaling>
          <c:orientation val="minMax"/>
          <c:max val="5"/>
          <c:min val="-5"/>
        </c:scaling>
        <c:delete val="0"/>
        <c:axPos val="l"/>
        <c:majorGridlines>
          <c:spPr>
            <a:ln w="1525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61" b="0" i="0" u="none" strike="noStrike" baseline="0">
                <a:solidFill>
                  <a:srgbClr val="00008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33299552"/>
        <c:crosses val="autoZero"/>
        <c:crossBetween val="midCat"/>
        <c:majorUnit val="5"/>
        <c:minorUnit val="1"/>
      </c:valAx>
      <c:spPr>
        <a:noFill/>
        <a:ln w="30503">
          <a:noFill/>
        </a:ln>
      </c:spPr>
    </c:plotArea>
    <c:plotVisOnly val="1"/>
    <c:dispBlanksAs val="zero"/>
    <c:showDLblsOverMax val="0"/>
  </c:chart>
  <c:spPr>
    <a:noFill/>
    <a:ln w="45755">
      <a:solidFill>
        <a:srgbClr val="333399"/>
      </a:solidFill>
      <a:prstDash val="solid"/>
    </a:ln>
  </c:spPr>
  <c:txPr>
    <a:bodyPr/>
    <a:lstStyle/>
    <a:p>
      <a:pPr>
        <a:defRPr sz="1261" b="0" i="0" u="none" strike="noStrike" baseline="0">
          <a:solidFill>
            <a:srgbClr val="00008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6510" cy="3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1" tIns="47555" rIns="95111" bIns="47555" numCol="1" anchor="t" anchorCtr="0" compatLnSpc="1">
            <a:prstTxWarp prst="textNoShape">
              <a:avLst/>
            </a:prstTxWarp>
          </a:bodyPr>
          <a:lstStyle>
            <a:lvl1pPr algn="l" defTabSz="950960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965" y="0"/>
            <a:ext cx="4066510" cy="3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1" tIns="47555" rIns="95111" bIns="47555" numCol="1" anchor="t" anchorCtr="0" compatLnSpc="1">
            <a:prstTxWarp prst="textNoShape">
              <a:avLst/>
            </a:prstTxWarp>
          </a:bodyPr>
          <a:lstStyle>
            <a:lvl1pPr algn="r" defTabSz="950960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7031"/>
            <a:ext cx="4066510" cy="3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1" tIns="47555" rIns="95111" bIns="47555" numCol="1" anchor="b" anchorCtr="0" compatLnSpc="1">
            <a:prstTxWarp prst="textNoShape">
              <a:avLst/>
            </a:prstTxWarp>
          </a:bodyPr>
          <a:lstStyle>
            <a:lvl1pPr algn="l" defTabSz="950960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965" y="6747031"/>
            <a:ext cx="4066510" cy="3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1" tIns="47555" rIns="95111" bIns="47555" numCol="1" anchor="b" anchorCtr="0" compatLnSpc="1">
            <a:prstTxWarp prst="textNoShape">
              <a:avLst/>
            </a:prstTxWarp>
          </a:bodyPr>
          <a:lstStyle>
            <a:lvl1pPr algn="r" defTabSz="950960" eaLnBrk="1" hangingPunct="1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E563DB-B383-44C4-8F8E-600523F1A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66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6510" cy="3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1" tIns="47555" rIns="95111" bIns="47555" numCol="1" anchor="t" anchorCtr="0" compatLnSpc="1">
            <a:prstTxWarp prst="textNoShape">
              <a:avLst/>
            </a:prstTxWarp>
          </a:bodyPr>
          <a:lstStyle>
            <a:lvl1pPr algn="l" defTabSz="950960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21965" y="0"/>
            <a:ext cx="4066510" cy="3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1" tIns="47555" rIns="95111" bIns="47555" numCol="1" anchor="t" anchorCtr="0" compatLnSpc="1">
            <a:prstTxWarp prst="textNoShape">
              <a:avLst/>
            </a:prstTxWarp>
          </a:bodyPr>
          <a:lstStyle>
            <a:lvl1pPr algn="r" defTabSz="950960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052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2228" y="3374319"/>
            <a:ext cx="6884021" cy="31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1" tIns="47555" rIns="95111" bIns="47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7031"/>
            <a:ext cx="4066510" cy="3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1" tIns="47555" rIns="95111" bIns="47555" numCol="1" anchor="b" anchorCtr="0" compatLnSpc="1">
            <a:prstTxWarp prst="textNoShape">
              <a:avLst/>
            </a:prstTxWarp>
          </a:bodyPr>
          <a:lstStyle>
            <a:lvl1pPr algn="l" defTabSz="950960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21965" y="6747031"/>
            <a:ext cx="4066510" cy="3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1" tIns="47555" rIns="95111" bIns="47555" numCol="1" anchor="b" anchorCtr="0" compatLnSpc="1">
            <a:prstTxWarp prst="textNoShape">
              <a:avLst/>
            </a:prstTxWarp>
          </a:bodyPr>
          <a:lstStyle>
            <a:lvl1pPr algn="r" defTabSz="950960" eaLnBrk="1" hangingPunct="1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11F551E-6D08-4C86-BAD6-D627BA883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51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72D9565-5096-4501-8D26-550C87899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5ED6CB-C06E-423F-9D29-23CF9F063E9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6147" name="Rectangle 1026">
            <a:extLst>
              <a:ext uri="{FF2B5EF4-FFF2-40B4-BE49-F238E27FC236}">
                <a16:creationId xmlns:a16="http://schemas.microsoft.com/office/drawing/2014/main" id="{12064C90-BEAC-4E22-A3B2-2C92DD9A9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>
            <a:extLst>
              <a:ext uri="{FF2B5EF4-FFF2-40B4-BE49-F238E27FC236}">
                <a16:creationId xmlns:a16="http://schemas.microsoft.com/office/drawing/2014/main" id="{88596A12-CEC4-4969-8985-4069EE59F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4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0E7DA09-BE2A-43B6-8813-8845E5441B16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310" tIns="47154" rIns="94310" bIns="47154"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4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4094" indent="-290036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0145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4203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88261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52319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16377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80435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44493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00533-66B5-43C6-9C95-575694F250F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1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2088" indent="-289265" defTabSz="9481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57059" indent="-231412" defTabSz="9481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19882" indent="-231412" defTabSz="9481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82706" indent="-231412" defTabSz="94814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45530" indent="-231412" defTabSz="948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08353" indent="-231412" defTabSz="948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71177" indent="-231412" defTabSz="948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34000" indent="-231412" defTabSz="948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BE5B2C-92C3-4096-AD91-6A4E0809E20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8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4094" indent="-290036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0145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4203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88261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52319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16377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80435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44493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7819AB-A742-4D71-85A2-E0D5FE5BF3FC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1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4094" indent="-290036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0145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4203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88261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52319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16377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80435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44493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A3721-3C82-4CCE-8757-8FE56B38856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8507C-5ADF-451B-9378-93473BE1371B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9888" y="527050"/>
            <a:ext cx="3500437" cy="2625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330575"/>
            <a:ext cx="6816725" cy="3152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724" tIns="46361" rIns="92724" bIns="46361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67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4094" indent="-290036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0145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4203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88261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52319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16377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80435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44493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FFA57D-A639-4086-998C-3B2FEDE4C59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5318737" y="6745421"/>
            <a:ext cx="4068125" cy="3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39" tIns="46420" rIns="92839" bIns="4642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5EEB28-B21E-4A3C-B54A-15B41D1FC7D8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5318737" y="6745421"/>
            <a:ext cx="4068125" cy="3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9" tIns="46420" rIns="92839" bIns="4642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9ED879-8378-498D-86A0-F430BE534D06}" type="slidenum">
              <a: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1813"/>
            <a:ext cx="3551237" cy="2663825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557" y="3374319"/>
            <a:ext cx="7513362" cy="3195793"/>
          </a:xfrm>
          <a:noFill/>
        </p:spPr>
        <p:txBody>
          <a:bodyPr lIns="92839" tIns="46420" rIns="92839" bIns="46420"/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5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4094" indent="-290036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0145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4203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88261" indent="-232029" defTabSz="95067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52319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16377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80435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44493" indent="-232029" defTabSz="950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61077E-FAEC-4E23-9BED-7AF774350FB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8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54F0931-C1C7-4F80-B347-1B1E73177389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310" tIns="47154" rIns="94310" bIns="47154"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6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4"/>
          <p:cNvSpPr>
            <a:spLocks noChangeShapeType="1"/>
          </p:cNvSpPr>
          <p:nvPr userDrawn="1"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04800" y="381000"/>
            <a:ext cx="64008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20000"/>
              </a:spcBef>
              <a:defRPr/>
            </a:pPr>
            <a:r>
              <a:rPr lang="en-US" sz="1600" dirty="0">
                <a:solidFill>
                  <a:srgbClr val="0066CC"/>
                </a:solidFill>
              </a:rPr>
              <a:t>Cothern Computer Systems / Conversion Group</a:t>
            </a:r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F8935237-5E7C-408A-8C04-9D0F8A8BA9DA}" type="datetime5">
              <a:rPr lang="en-US"/>
              <a:pPr>
                <a:defRPr/>
              </a:pPr>
              <a:t>10-Dec-20</a:t>
            </a:fld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623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0067" y="6245225"/>
            <a:ext cx="2133600" cy="476250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35D5EB-7FEC-4CF1-9528-EF4FED08C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t="20000" b="20000"/>
          <a:stretch/>
        </p:blipFill>
        <p:spPr>
          <a:xfrm>
            <a:off x="7473142" y="95019"/>
            <a:ext cx="1371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1834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50D6-4B2E-43B8-BD6E-522E99F7D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9260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914400"/>
            <a:ext cx="20002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914400"/>
            <a:ext cx="584835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48522-3F68-4D4F-95B0-529F1735D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8855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5791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FA10-738F-4844-9240-592151916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732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5791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55BF-8B01-449F-A356-85B01F969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050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5791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FAC5-AF34-481B-83FF-1789D66AF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1491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2F84F-1CA8-47D2-AC75-372FCE38A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8415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5791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FAC5-AF34-481B-83FF-1789D66AF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1491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21A8D-E5D5-4118-A6AE-11E36597A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753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2F84F-1CA8-47D2-AC75-372FCE38A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841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3E4E2-F2A4-438A-92E9-316425517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891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6E3F-17BF-4064-8989-9616689FA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046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fld id="{5A113AF9-EA3E-437B-A04A-B7609C223C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0902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21A8D-E5D5-4118-A6AE-11E36597A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7538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EEFE-893E-4B43-AA84-656E44EC7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616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18A7-8B31-4ABD-A221-0CDCE071E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8197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0485-2B26-4DEE-B812-681D24049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149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144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324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42BB65FA-03F5-43BF-8C27-050B29FED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60"/>
          <p:cNvSpPr>
            <a:spLocks noChangeArrowheads="1"/>
          </p:cNvSpPr>
          <p:nvPr userDrawn="1"/>
        </p:nvSpPr>
        <p:spPr bwMode="auto">
          <a:xfrm>
            <a:off x="3479800" y="3140075"/>
            <a:ext cx="2184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28600" bIns="13716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0099"/>
                </a:solidFill>
              </a:rPr>
              <a:t>                                    </a:t>
            </a:r>
          </a:p>
        </p:txBody>
      </p:sp>
      <p:sp>
        <p:nvSpPr>
          <p:cNvPr id="1031" name="Rectangle 61"/>
          <p:cNvSpPr>
            <a:spLocks noChangeArrowheads="1"/>
          </p:cNvSpPr>
          <p:nvPr userDrawn="1"/>
        </p:nvSpPr>
        <p:spPr bwMode="auto">
          <a:xfrm>
            <a:off x="3479800" y="3140075"/>
            <a:ext cx="2184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28600" bIns="13716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0099"/>
                </a:solidFill>
              </a:rPr>
              <a:t>                                    </a:t>
            </a:r>
          </a:p>
        </p:txBody>
      </p:sp>
      <p:sp>
        <p:nvSpPr>
          <p:cNvPr id="1032" name="Rectangle 62"/>
          <p:cNvSpPr>
            <a:spLocks noChangeArrowheads="1"/>
          </p:cNvSpPr>
          <p:nvPr userDrawn="1"/>
        </p:nvSpPr>
        <p:spPr bwMode="auto">
          <a:xfrm>
            <a:off x="0" y="0"/>
            <a:ext cx="24701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28600" bIns="13716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34" name="Line 71"/>
          <p:cNvSpPr>
            <a:spLocks noChangeShapeType="1"/>
          </p:cNvSpPr>
          <p:nvPr userDrawn="1"/>
        </p:nvSpPr>
        <p:spPr bwMode="auto">
          <a:xfrm>
            <a:off x="304800" y="685800"/>
            <a:ext cx="8458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6"/>
          <a:srcRect t="20000" b="20000"/>
          <a:stretch/>
        </p:blipFill>
        <p:spPr>
          <a:xfrm>
            <a:off x="7429500" y="76200"/>
            <a:ext cx="1371600" cy="548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144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324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42BB65FA-03F5-43BF-8C27-050B29FED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60"/>
          <p:cNvSpPr>
            <a:spLocks noChangeArrowheads="1"/>
          </p:cNvSpPr>
          <p:nvPr userDrawn="1"/>
        </p:nvSpPr>
        <p:spPr bwMode="auto">
          <a:xfrm>
            <a:off x="3479800" y="3140075"/>
            <a:ext cx="2184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28600" bIns="13716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0099"/>
                </a:solidFill>
              </a:rPr>
              <a:t>                                    </a:t>
            </a:r>
          </a:p>
        </p:txBody>
      </p:sp>
      <p:sp>
        <p:nvSpPr>
          <p:cNvPr id="1031" name="Rectangle 61"/>
          <p:cNvSpPr>
            <a:spLocks noChangeArrowheads="1"/>
          </p:cNvSpPr>
          <p:nvPr userDrawn="1"/>
        </p:nvSpPr>
        <p:spPr bwMode="auto">
          <a:xfrm>
            <a:off x="3479800" y="3140075"/>
            <a:ext cx="2184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28600" bIns="13716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0099"/>
                </a:solidFill>
              </a:rPr>
              <a:t>                                    </a:t>
            </a:r>
          </a:p>
        </p:txBody>
      </p:sp>
      <p:sp>
        <p:nvSpPr>
          <p:cNvPr id="1032" name="Rectangle 62"/>
          <p:cNvSpPr>
            <a:spLocks noChangeArrowheads="1"/>
          </p:cNvSpPr>
          <p:nvPr userDrawn="1"/>
        </p:nvSpPr>
        <p:spPr bwMode="auto">
          <a:xfrm>
            <a:off x="0" y="0"/>
            <a:ext cx="24701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28600" bIns="13716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34" name="Line 71"/>
          <p:cNvSpPr>
            <a:spLocks noChangeShapeType="1"/>
          </p:cNvSpPr>
          <p:nvPr userDrawn="1"/>
        </p:nvSpPr>
        <p:spPr bwMode="auto">
          <a:xfrm>
            <a:off x="304800" y="685800"/>
            <a:ext cx="8458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5" name="Picture 7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749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/>
          <a:srcRect t="20000" b="20000"/>
          <a:stretch/>
        </p:blipFill>
        <p:spPr>
          <a:xfrm>
            <a:off x="7429500" y="76200"/>
            <a:ext cx="1371600" cy="548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5" r:id="rId2"/>
    <p:sldLayoutId id="2147483934" r:id="rId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FF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7.jpeg"/><Relationship Id="rId47" Type="http://schemas.openxmlformats.org/officeDocument/2006/relationships/image" Target="../media/image51.png"/><Relationship Id="rId63" Type="http://schemas.openxmlformats.org/officeDocument/2006/relationships/image" Target="../media/image66.png"/><Relationship Id="rId68" Type="http://schemas.openxmlformats.org/officeDocument/2006/relationships/image" Target="../media/image70.jpg"/><Relationship Id="rId7" Type="http://schemas.openxmlformats.org/officeDocument/2006/relationships/image" Target="../media/image13.png"/><Relationship Id="rId71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gif"/><Relationship Id="rId24" Type="http://schemas.openxmlformats.org/officeDocument/2006/relationships/image" Target="../media/image30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49.png"/><Relationship Id="rId53" Type="http://schemas.openxmlformats.org/officeDocument/2006/relationships/image" Target="../media/image56.jpg"/><Relationship Id="rId58" Type="http://schemas.openxmlformats.org/officeDocument/2006/relationships/image" Target="../media/image61.png"/><Relationship Id="rId66" Type="http://schemas.openxmlformats.org/officeDocument/2006/relationships/image" Target="../media/image68.png"/><Relationship Id="rId5" Type="http://schemas.openxmlformats.org/officeDocument/2006/relationships/image" Target="../media/image11.jpg"/><Relationship Id="rId61" Type="http://schemas.openxmlformats.org/officeDocument/2006/relationships/image" Target="../media/image64.jpe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Relationship Id="rId30" Type="http://schemas.openxmlformats.org/officeDocument/2006/relationships/hyperlink" Target="http://www.aon.com/default.jsp" TargetMode="External"/><Relationship Id="rId35" Type="http://schemas.openxmlformats.org/officeDocument/2006/relationships/image" Target="../media/image40.jpeg"/><Relationship Id="rId43" Type="http://schemas.openxmlformats.org/officeDocument/2006/relationships/hyperlink" Target="https://www.southcarolinablues.com/web/nonsecure/sc/Member+Home/Home" TargetMode="External"/><Relationship Id="rId48" Type="http://schemas.openxmlformats.org/officeDocument/2006/relationships/image" Target="../media/image52.jpeg"/><Relationship Id="rId56" Type="http://schemas.openxmlformats.org/officeDocument/2006/relationships/image" Target="../media/image59.gif"/><Relationship Id="rId64" Type="http://schemas.openxmlformats.org/officeDocument/2006/relationships/image" Target="../media/image67.png"/><Relationship Id="rId69" Type="http://schemas.openxmlformats.org/officeDocument/2006/relationships/image" Target="../media/image71.png"/><Relationship Id="rId8" Type="http://schemas.openxmlformats.org/officeDocument/2006/relationships/image" Target="../media/image14.jpg"/><Relationship Id="rId51" Type="http://schemas.openxmlformats.org/officeDocument/2006/relationships/hyperlink" Target="http://www.google.com/url?sa=i&amp;rct=j&amp;q=&amp;esrc=s&amp;source=images&amp;cd=&amp;cad=rja&amp;uact=8&amp;ved=0ahUKEwin8dWjrIzMAhXGbiYKHbHpDD0QjRwIBQ&amp;url=http://www.phbcorp.com/cms/uploads/capabilities/2014%20Die%20Cast%20Equipment%20List-59.pdf&amp;psig=AFQjCNH8w256fZ1ni2wLOqlzUOrhgojcPQ&amp;ust=1460661973501848" TargetMode="External"/><Relationship Id="rId72" Type="http://schemas.openxmlformats.org/officeDocument/2006/relationships/image" Target="../media/image74.jp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5" Type="http://schemas.openxmlformats.org/officeDocument/2006/relationships/image" Target="../media/image31.png"/><Relationship Id="rId33" Type="http://schemas.openxmlformats.org/officeDocument/2006/relationships/image" Target="../media/image38.jpeg"/><Relationship Id="rId38" Type="http://schemas.openxmlformats.org/officeDocument/2006/relationships/image" Target="../media/image43.png"/><Relationship Id="rId46" Type="http://schemas.openxmlformats.org/officeDocument/2006/relationships/image" Target="../media/image50.jpeg"/><Relationship Id="rId59" Type="http://schemas.openxmlformats.org/officeDocument/2006/relationships/image" Target="../media/image62.png"/><Relationship Id="rId67" Type="http://schemas.openxmlformats.org/officeDocument/2006/relationships/image" Target="../media/image69.png"/><Relationship Id="rId20" Type="http://schemas.openxmlformats.org/officeDocument/2006/relationships/image" Target="../media/image26.png"/><Relationship Id="rId41" Type="http://schemas.openxmlformats.org/officeDocument/2006/relationships/image" Target="../media/image46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1.png"/><Relationship Id="rId49" Type="http://schemas.openxmlformats.org/officeDocument/2006/relationships/image" Target="../media/image53.png"/><Relationship Id="rId57" Type="http://schemas.openxmlformats.org/officeDocument/2006/relationships/image" Target="../media/image60.png"/><Relationship Id="rId10" Type="http://schemas.openxmlformats.org/officeDocument/2006/relationships/image" Target="../media/image16.gif"/><Relationship Id="rId31" Type="http://schemas.openxmlformats.org/officeDocument/2006/relationships/image" Target="../media/image36.png"/><Relationship Id="rId44" Type="http://schemas.openxmlformats.org/officeDocument/2006/relationships/image" Target="../media/image48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4.png"/><Relationship Id="rId34" Type="http://schemas.openxmlformats.org/officeDocument/2006/relationships/image" Target="../media/image39.png"/><Relationship Id="rId50" Type="http://schemas.openxmlformats.org/officeDocument/2006/relationships/image" Target="../media/image54.jpg"/><Relationship Id="rId55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A0A060BC-BA56-4B9C-8BBB-6FD5CC2601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1240B29-F687-4F45-9708-019B960494DF}">
              <a14:hiddenLine xmlns:a14="http://schemas.microsoft.com/office/drawing/2010/main" w="28575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  <p:txBody>
          <a:bodyPr bIns="594360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Application Conversion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z/OS COBOL to Windows COBOL SQL Server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For Client: 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Example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C32A9A-05FE-4C99-95F1-4EACAD7A0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423872"/>
            <a:ext cx="6400800" cy="12792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22" name="Rectangle 4">
            <a:extLst>
              <a:ext uri="{FF2B5EF4-FFF2-40B4-BE49-F238E27FC236}">
                <a16:creationId xmlns:a16="http://schemas.microsoft.com/office/drawing/2014/main" id="{059CDF52-24BD-4D09-AE5A-B24D95D65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CD65E-713A-447E-BDDB-CBEDC12C47E1}" type="datetime5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10-Dec-20</a:t>
            </a:fld>
            <a:endParaRPr lang="en-US" altLang="en-US" sz="1000" dirty="0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7301FCD-039F-43B1-8BF1-8AB77700F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Confidential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E8AD6550-A8F3-425E-BE80-66811F80C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D5ACE2-380C-4D60-8FF7-42F318E3568E}" type="slidenum">
              <a:rPr lang="en-US" altLang="en-US" sz="9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900" dirty="0">
              <a:latin typeface="Times New Roman" panose="02020603050405020304" pitchFamily="18" charset="0"/>
            </a:endParaRPr>
          </a:p>
        </p:txBody>
      </p:sp>
      <p:sp>
        <p:nvSpPr>
          <p:cNvPr id="5126" name="Text Box 36">
            <a:extLst>
              <a:ext uri="{FF2B5EF4-FFF2-40B4-BE49-F238E27FC236}">
                <a16:creationId xmlns:a16="http://schemas.microsoft.com/office/drawing/2014/main" id="{9BA7C8AE-3D70-4391-9D40-9337365AFCB7}"/>
              </a:ext>
            </a:extLst>
          </p:cNvPr>
          <p:cNvSpPr txBox="1">
            <a:spLocks noChangeArrowheads="1"/>
          </p:cNvSpPr>
          <p:nvPr/>
        </p:nvSpPr>
        <p:spPr bwMode="auto">
          <a:xfrm rot="5709269">
            <a:off x="7650957" y="3536156"/>
            <a:ext cx="6096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137160"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buClrTx/>
              <a:buFontTx/>
              <a:buNone/>
            </a:pPr>
            <a:r>
              <a:rPr lang="en-US" altLang="en-US" sz="8800" dirty="0">
                <a:solidFill>
                  <a:srgbClr val="000099"/>
                </a:solidFill>
                <a:latin typeface="Verdana" panose="020B0604030504040204" pitchFamily="34" charset="0"/>
              </a:rPr>
              <a:t>  </a:t>
            </a:r>
          </a:p>
          <a:p>
            <a:pPr eaLnBrk="1" hangingPunct="1">
              <a:lnSpc>
                <a:spcPct val="65000"/>
              </a:lnSpc>
              <a:buClrTx/>
              <a:buFontTx/>
              <a:buNone/>
            </a:pPr>
            <a:r>
              <a:rPr lang="en-US" altLang="en-US" sz="8800" dirty="0">
                <a:solidFill>
                  <a:srgbClr val="000099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5127" name="Picture 47" descr="photo_02">
            <a:extLst>
              <a:ext uri="{FF2B5EF4-FFF2-40B4-BE49-F238E27FC236}">
                <a16:creationId xmlns:a16="http://schemas.microsoft.com/office/drawing/2014/main" id="{5F6AFA74-7532-4156-8447-D8982F6C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6" y="4001088"/>
            <a:ext cx="77882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E5CCEB-2A96-4465-A983-DFC2F455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57500"/>
            <a:ext cx="23526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1711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516B86-84A7-413D-BFA5-5D16CE5CCD2F}" type="slidenum">
              <a:rPr lang="en-US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 dirty="0"/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4857"/>
              </p:ext>
            </p:extLst>
          </p:nvPr>
        </p:nvGraphicFramePr>
        <p:xfrm>
          <a:off x="508000" y="1117600"/>
          <a:ext cx="7975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5791200" cy="9144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Angst</a:t>
            </a:r>
            <a:r>
              <a:rPr lang="en-US" altLang="en-US">
                <a:solidFill>
                  <a:srgbClr val="CC3300"/>
                </a:solidFill>
              </a:rPr>
              <a:t> </a:t>
            </a:r>
            <a:r>
              <a:rPr lang="en-US" altLang="en-US"/>
              <a:t>/ Elation Cycle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685800" y="3505200"/>
            <a:ext cx="91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sz="2400" b="1"/>
              <a:t>-</a:t>
            </a:r>
            <a:r>
              <a:rPr lang="en-US" altLang="en-US" b="1"/>
              <a:t>Angst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10683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Elation   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6D454-6ACF-4CF4-9CAE-EF812958A3D2}"/>
              </a:ext>
            </a:extLst>
          </p:cNvPr>
          <p:cNvSpPr txBox="1"/>
          <p:nvPr/>
        </p:nvSpPr>
        <p:spPr>
          <a:xfrm>
            <a:off x="8063514" y="6324600"/>
            <a:ext cx="840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0436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911F2E-9BF3-4B59-95D7-CCCA2C5A5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24" y="6289144"/>
            <a:ext cx="928048" cy="457200"/>
          </a:xfrm>
          <a:prstGeom prst="rect">
            <a:avLst/>
          </a:prstGeom>
        </p:spPr>
      </p:pic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853734" y="5060596"/>
            <a:ext cx="1980414" cy="168574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6688" indent="-16668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143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3325" indent="-173038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63513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US" sz="1800" dirty="0">
              <a:solidFill>
                <a:srgbClr val="3333FF"/>
              </a:solidFill>
            </a:endParaRPr>
          </a:p>
          <a:p>
            <a:pPr>
              <a:spcBef>
                <a:spcPct val="35000"/>
              </a:spcBef>
              <a:defRPr/>
            </a:pPr>
            <a:endParaRPr lang="en-US" altLang="en-US" dirty="0">
              <a:latin typeface="+mn-lt"/>
            </a:endParaRPr>
          </a:p>
          <a:p>
            <a:pPr>
              <a:spcBef>
                <a:spcPct val="35000"/>
              </a:spcBef>
              <a:defRPr/>
            </a:pPr>
            <a:endParaRPr lang="en-US" altLang="en-US" dirty="0">
              <a:latin typeface="+mn-lt"/>
            </a:endParaRPr>
          </a:p>
          <a:p>
            <a:pPr>
              <a:spcBef>
                <a:spcPct val="35000"/>
              </a:spcBef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52202C-96E8-4559-B9C4-A2ECB8FC4E26}" type="slidenum">
              <a:rPr lang="en-US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15230"/>
            <a:ext cx="6248400" cy="76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3333FF"/>
                </a:solidFill>
              </a:rPr>
              <a:t>Cothern Overview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9852" y="791814"/>
            <a:ext cx="4248152" cy="3743189"/>
            <a:chOff x="-3128746" y="885619"/>
            <a:chExt cx="3981558" cy="2848181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-3128746" y="885619"/>
              <a:ext cx="3976687" cy="282575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marL="173038" indent="-173038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9588" indent="-163513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55663" indent="-173038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03325" indent="-173038">
                <a:spcBef>
                  <a:spcPct val="20000"/>
                </a:spcBef>
                <a:buClr>
                  <a:schemeClr val="bg1"/>
                </a:buClr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39875" indent="-163513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9970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4542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9114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3686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Cothern Services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3123875" y="1168194"/>
              <a:ext cx="3976687" cy="25656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66688" indent="-166688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63550" indent="-1143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55663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03325" indent="-173038">
                <a:spcBef>
                  <a:spcPct val="20000"/>
                </a:spcBef>
                <a:buClr>
                  <a:schemeClr val="bg1"/>
                </a:buClr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39875" indent="-163513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9970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4542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9114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3686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  <a:defRPr/>
              </a:pPr>
              <a:r>
                <a:rPr lang="en-US" altLang="en-US" sz="1800" dirty="0">
                  <a:solidFill>
                    <a:srgbClr val="3333FF"/>
                  </a:solidFill>
                  <a:latin typeface="+mn-lt"/>
                </a:rPr>
                <a:t>Application Conversion </a:t>
              </a:r>
              <a:r>
                <a:rPr lang="en-US" altLang="en-US" sz="1800" dirty="0">
                  <a:latin typeface="+mn-lt"/>
                </a:rPr>
                <a:t>and complete migration of large scale, complex application workloads</a:t>
              </a:r>
              <a:r>
                <a:rPr lang="en-US" altLang="en-US" dirty="0">
                  <a:latin typeface="+mn-lt"/>
                </a:rPr>
                <a:t> to Windows, </a:t>
              </a:r>
              <a:r>
                <a:rPr lang="en-US" altLang="en-US" dirty="0"/>
                <a:t>z/OS, </a:t>
              </a:r>
              <a:r>
                <a:rPr lang="en-US" altLang="en-US" dirty="0">
                  <a:latin typeface="+mn-lt"/>
                </a:rPr>
                <a:t>IBM Power AIX/i and Linux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en-US" sz="1800" dirty="0"/>
                <a:t>Long Term Support </a:t>
              </a:r>
              <a:endParaRPr lang="en-US" altLang="en-US" sz="1800" dirty="0">
                <a:latin typeface="+mn-lt"/>
              </a:endParaRPr>
            </a:p>
            <a:p>
              <a:pPr>
                <a:spcBef>
                  <a:spcPts val="600"/>
                </a:spcBef>
                <a:defRPr/>
              </a:pPr>
              <a:r>
                <a:rPr lang="en-US" sz="1800" dirty="0"/>
                <a:t>Application Modernization                  &amp; Re-Engineering </a:t>
              </a:r>
            </a:p>
            <a:p>
              <a:pPr>
                <a:spcBef>
                  <a:spcPts val="600"/>
                </a:spcBef>
              </a:pPr>
              <a:r>
                <a:rPr lang="en-US" sz="1800" dirty="0"/>
                <a:t>Application Development</a:t>
              </a:r>
            </a:p>
            <a:p>
              <a:pPr>
                <a:spcBef>
                  <a:spcPts val="6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Contact Center Solution </a:t>
              </a:r>
              <a:r>
                <a:rPr lang="en-US" altLang="en-US" sz="1800" dirty="0"/>
                <a:t>design, configuration,  implementation, and long term support services</a:t>
              </a:r>
            </a:p>
            <a:p>
              <a:pPr>
                <a:spcBef>
                  <a:spcPts val="600"/>
                </a:spcBef>
              </a:pPr>
              <a:endParaRPr lang="en-US" sz="1800" dirty="0">
                <a:solidFill>
                  <a:srgbClr val="3333FF"/>
                </a:solidFill>
              </a:endParaRPr>
            </a:p>
            <a:p>
              <a:pPr>
                <a:spcBef>
                  <a:spcPct val="35000"/>
                </a:spcBef>
                <a:defRPr/>
              </a:pPr>
              <a:endParaRPr lang="en-US" altLang="en-US" dirty="0">
                <a:latin typeface="+mn-lt"/>
              </a:endParaRPr>
            </a:p>
            <a:p>
              <a:pPr>
                <a:spcBef>
                  <a:spcPct val="35000"/>
                </a:spcBef>
                <a:defRPr/>
              </a:pPr>
              <a:endParaRPr lang="en-US" altLang="en-US" dirty="0">
                <a:latin typeface="+mn-lt"/>
              </a:endParaRPr>
            </a:p>
            <a:p>
              <a:pPr>
                <a:spcBef>
                  <a:spcPct val="35000"/>
                </a:spcBef>
                <a:defRPr/>
              </a:pPr>
              <a:endParaRPr lang="en-US" altLang="en-US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50606" y="791814"/>
            <a:ext cx="4083542" cy="3733278"/>
            <a:chOff x="-3169161" y="817176"/>
            <a:chExt cx="3976687" cy="2844765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-3169161" y="817176"/>
              <a:ext cx="3976687" cy="282575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marL="173038" indent="-173038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9588" indent="-163513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55663" indent="-173038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03325" indent="-173038">
                <a:spcBef>
                  <a:spcPct val="20000"/>
                </a:spcBef>
                <a:buClr>
                  <a:schemeClr val="bg1"/>
                </a:buClr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39875" indent="-163513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9970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4542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9114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3686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Cothern Background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-3169161" y="1096335"/>
              <a:ext cx="3976687" cy="25656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66688" indent="-166688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63550" indent="-1143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55663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03325" indent="-173038">
                <a:spcBef>
                  <a:spcPct val="20000"/>
                </a:spcBef>
                <a:buClr>
                  <a:schemeClr val="bg1"/>
                </a:buClr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39875" indent="-163513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9970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4542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9114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368675" indent="-1635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300"/>
                </a:spcBef>
              </a:pPr>
              <a:r>
                <a:rPr lang="en-US" sz="1800" dirty="0">
                  <a:latin typeface="+mn-lt"/>
                </a:rPr>
                <a:t>Established in 1981</a:t>
              </a:r>
            </a:p>
            <a:p>
              <a:pPr>
                <a:spcBef>
                  <a:spcPts val="300"/>
                </a:spcBef>
              </a:pPr>
              <a:r>
                <a:rPr lang="en-US" sz="1800" dirty="0">
                  <a:latin typeface="+mn-lt"/>
                </a:rPr>
                <a:t>IBM Partner since 1983 </a:t>
              </a:r>
            </a:p>
            <a:p>
              <a:pPr>
                <a:spcBef>
                  <a:spcPts val="300"/>
                </a:spcBef>
              </a:pPr>
              <a:r>
                <a:rPr lang="en-US" sz="1800" dirty="0">
                  <a:latin typeface="+mn-lt"/>
                </a:rPr>
                <a:t>Headquarters: Jackson, MS</a:t>
              </a:r>
            </a:p>
            <a:p>
              <a:pPr>
                <a:spcBef>
                  <a:spcPts val="300"/>
                </a:spcBef>
              </a:pPr>
              <a:r>
                <a:rPr lang="en-US" sz="1800" dirty="0"/>
                <a:t>IBM Development Partner            IBM Subcontractor</a:t>
              </a:r>
              <a:endParaRPr lang="en-US" sz="1800" dirty="0">
                <a:latin typeface="+mn-lt"/>
              </a:endParaRPr>
            </a:p>
            <a:p>
              <a:pPr>
                <a:spcBef>
                  <a:spcPts val="300"/>
                </a:spcBef>
              </a:pPr>
              <a:r>
                <a:rPr lang="en-US" sz="1800" dirty="0">
                  <a:latin typeface="+mn-lt"/>
                </a:rPr>
                <a:t>Clients include many Fortune 500 companies and hundreds of others worldwide</a:t>
              </a:r>
            </a:p>
            <a:p>
              <a:pPr>
                <a:spcBef>
                  <a:spcPts val="300"/>
                </a:spcBef>
              </a:pPr>
              <a:r>
                <a:rPr lang="en-US" sz="1800" dirty="0">
                  <a:latin typeface="+mn-lt"/>
                </a:rPr>
                <a:t>Partner for large scale, complex </a:t>
              </a:r>
              <a:r>
                <a:rPr lang="en-US" dirty="0">
                  <a:latin typeface="+mn-lt"/>
                </a:rPr>
                <a:t>z/OS, Windows, AIX, Linux, and IBM i </a:t>
              </a:r>
              <a:r>
                <a:rPr lang="en-US" sz="1800" dirty="0">
                  <a:latin typeface="+mn-lt"/>
                </a:rPr>
                <a:t>conversion projects </a:t>
              </a:r>
              <a:endParaRPr lang="en-US" altLang="en-US" dirty="0">
                <a:latin typeface="+mn-lt"/>
              </a:endParaRPr>
            </a:p>
            <a:p>
              <a:pPr>
                <a:spcBef>
                  <a:spcPct val="35000"/>
                </a:spcBef>
                <a:defRPr/>
              </a:pPr>
              <a:endParaRPr lang="en-US" altLang="en-US" dirty="0">
                <a:latin typeface="+mn-lt"/>
              </a:endParaRPr>
            </a:p>
            <a:p>
              <a:pPr>
                <a:spcBef>
                  <a:spcPct val="35000"/>
                </a:spcBef>
                <a:defRPr/>
              </a:pPr>
              <a:endParaRPr lang="en-US" altLang="en-US" dirty="0">
                <a:latin typeface="+mn-lt"/>
              </a:endParaRPr>
            </a:p>
          </p:txBody>
        </p:sp>
      </p:grp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09852" y="4579220"/>
            <a:ext cx="6448210" cy="396424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173038" indent="-17303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9588" indent="-1635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3038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3325" indent="-173038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63513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Cothern Value Proposition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309852" y="4984337"/>
            <a:ext cx="6448210" cy="168928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6688" indent="-16668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1143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3325" indent="-173038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63513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defRPr/>
            </a:pPr>
            <a:r>
              <a:rPr lang="en-US" sz="1800" dirty="0">
                <a:solidFill>
                  <a:srgbClr val="3333FF"/>
                </a:solidFill>
                <a:latin typeface="+mn-lt"/>
              </a:rPr>
              <a:t>Very Low Risk and highly cost effective </a:t>
            </a:r>
            <a:r>
              <a:rPr lang="en-US" sz="1800" dirty="0">
                <a:latin typeface="+mn-lt"/>
              </a:rPr>
              <a:t>application migration. Over 300 projects with 100% success rate.</a:t>
            </a:r>
          </a:p>
          <a:p>
            <a:pPr>
              <a:spcBef>
                <a:spcPct val="35000"/>
              </a:spcBef>
              <a:defRPr/>
            </a:pPr>
            <a:r>
              <a:rPr lang="en-US" sz="1800" dirty="0">
                <a:solidFill>
                  <a:srgbClr val="3333FF"/>
                </a:solidFill>
              </a:rPr>
              <a:t>Native Conversion process</a:t>
            </a:r>
            <a:r>
              <a:rPr lang="en-US" sz="1800" dirty="0"/>
              <a:t> utilizes standard  operating system and database functionality. Requires </a:t>
            </a:r>
            <a:r>
              <a:rPr lang="en-US" sz="1800" b="1" dirty="0"/>
              <a:t>no additional emulation software or licensing </a:t>
            </a:r>
            <a:endParaRPr lang="en-US" sz="1800" b="1" dirty="0">
              <a:latin typeface="+mn-lt"/>
            </a:endParaRPr>
          </a:p>
          <a:p>
            <a:pPr marL="0" indent="0">
              <a:spcBef>
                <a:spcPct val="35000"/>
              </a:spcBef>
              <a:buNone/>
              <a:defRPr/>
            </a:pPr>
            <a:endParaRPr lang="en-US" altLang="en-US" dirty="0">
              <a:latin typeface="+mn-lt"/>
            </a:endParaRPr>
          </a:p>
          <a:p>
            <a:pPr>
              <a:spcBef>
                <a:spcPct val="35000"/>
              </a:spcBef>
              <a:defRPr/>
            </a:pPr>
            <a:endParaRPr lang="en-US" altLang="en-US" dirty="0">
              <a:latin typeface="+mn-lt"/>
            </a:endParaRPr>
          </a:p>
          <a:p>
            <a:pPr>
              <a:spcBef>
                <a:spcPct val="35000"/>
              </a:spcBef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853734" y="4592387"/>
            <a:ext cx="1980414" cy="39195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173038" indent="-17303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9588" indent="-1635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3038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3325" indent="-173038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63513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635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Partners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4244" b="14328"/>
          <a:stretch/>
        </p:blipFill>
        <p:spPr>
          <a:xfrm>
            <a:off x="6974317" y="5736474"/>
            <a:ext cx="1129012" cy="365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128A1D-1B41-4547-B2AE-FA47C4FC6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563" y="5094946"/>
            <a:ext cx="1113657" cy="548640"/>
          </a:xfrm>
          <a:prstGeom prst="rect">
            <a:avLst/>
          </a:prstGeom>
        </p:spPr>
      </p:pic>
      <p:pic>
        <p:nvPicPr>
          <p:cNvPr id="2050" name="Picture 2" descr="Thank you Mainline Information Systems... - Pace Center for Girls ...">
            <a:extLst>
              <a:ext uri="{FF2B5EF4-FFF2-40B4-BE49-F238E27FC236}">
                <a16:creationId xmlns:a16="http://schemas.microsoft.com/office/drawing/2014/main" id="{EE093916-0C0A-4509-8857-9732D92A0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89" r="19483" b="63186"/>
          <a:stretch/>
        </p:blipFill>
        <p:spPr bwMode="auto">
          <a:xfrm>
            <a:off x="7019790" y="6186176"/>
            <a:ext cx="122708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75A9C-8667-424B-BC95-D7DD1FAF9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10" y="5227945"/>
            <a:ext cx="1097280" cy="614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18" y="4149381"/>
            <a:ext cx="1306286" cy="4572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12E1997D-DB5F-4043-B47E-6DBCCF74D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56" y="706431"/>
            <a:ext cx="1280160" cy="6400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4307F7-6519-40DF-8538-9185AD8900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6" t="14537" r="31785" b="18163"/>
          <a:stretch/>
        </p:blipFill>
        <p:spPr>
          <a:xfrm>
            <a:off x="2043701" y="5011602"/>
            <a:ext cx="633761" cy="731520"/>
          </a:xfrm>
          <a:prstGeom prst="rect">
            <a:avLst/>
          </a:prstGeom>
        </p:spPr>
      </p:pic>
      <p:pic>
        <p:nvPicPr>
          <p:cNvPr id="7219" name="Picture 55" descr="princes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0"/>
          <a:stretch>
            <a:fillRect/>
          </a:stretch>
        </p:blipFill>
        <p:spPr bwMode="auto">
          <a:xfrm>
            <a:off x="7466090" y="5876246"/>
            <a:ext cx="1279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6BFE469-BBF7-49A9-89DB-09787C6CC1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86" y="3511339"/>
            <a:ext cx="1655718" cy="822960"/>
          </a:xfrm>
          <a:prstGeom prst="rect">
            <a:avLst/>
          </a:prstGeom>
        </p:spPr>
      </p:pic>
      <p:pic>
        <p:nvPicPr>
          <p:cNvPr id="7176" name="Picture 8" descr="danburycol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47">
            <a:off x="7869426" y="3746784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153AA5-3545-4676-B69F-2418160062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93" y="3567951"/>
            <a:ext cx="914400" cy="6583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79792C-8689-4706-B4D9-4B3506234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86" y="1751999"/>
            <a:ext cx="930584" cy="914400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11689028-8BB8-428E-A806-B985CC3D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5822AE-18A6-4218-AF3C-8A709765317D}" type="slidenum">
              <a:rPr lang="en-US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 dirty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04800" y="0"/>
            <a:ext cx="579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Reference Clients</a:t>
            </a:r>
          </a:p>
        </p:txBody>
      </p:sp>
      <p:pic>
        <p:nvPicPr>
          <p:cNvPr id="7173" name="Picture 4" descr="StaplesLogo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3"/>
          <a:stretch>
            <a:fillRect/>
          </a:stretch>
        </p:blipFill>
        <p:spPr bwMode="auto">
          <a:xfrm>
            <a:off x="3142179" y="1566536"/>
            <a:ext cx="121269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cat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60" y="6361028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nw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36" y="4756911"/>
            <a:ext cx="1928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ed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2" y="5071816"/>
            <a:ext cx="10636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rccl_logo_ge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70" y="4933959"/>
            <a:ext cx="16271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timewarn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74" y="4981258"/>
            <a:ext cx="1554480" cy="32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fedex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50" y="4476546"/>
            <a:ext cx="10239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skyte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4488657"/>
            <a:ext cx="8874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pfiz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4" y="1880840"/>
            <a:ext cx="996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pccon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34" y="5471034"/>
            <a:ext cx="15446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citistreet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530" y="5380973"/>
            <a:ext cx="1418764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homedepot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2" y="5083548"/>
            <a:ext cx="5857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mci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3" y="5853381"/>
            <a:ext cx="7032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 descr="banc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68" y="6408008"/>
            <a:ext cx="14446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AlliedSignal Logo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9" y="6472501"/>
            <a:ext cx="14287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 descr="spencer header"/>
          <p:cNvPicPr>
            <a:picLocks noChangeAspect="1" noChangeArrowheads="1"/>
          </p:cNvPicPr>
          <p:nvPr/>
        </p:nvPicPr>
        <p:blipFill>
          <a:blip r:embed="rId27" cstate="print">
            <a:lum bright="-2000" contrast="48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5"/>
          <a:stretch>
            <a:fillRect/>
          </a:stretch>
        </p:blipFill>
        <p:spPr bwMode="auto">
          <a:xfrm>
            <a:off x="7909556" y="1742328"/>
            <a:ext cx="8588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 descr="KOA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9"/>
          <a:stretch>
            <a:fillRect/>
          </a:stretch>
        </p:blipFill>
        <p:spPr bwMode="auto">
          <a:xfrm>
            <a:off x="4024909" y="2625203"/>
            <a:ext cx="9239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 descr="logo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 r="56104" b="10106"/>
          <a:stretch>
            <a:fillRect/>
          </a:stretch>
        </p:blipFill>
        <p:spPr bwMode="auto">
          <a:xfrm>
            <a:off x="7254159" y="2225075"/>
            <a:ext cx="17097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 descr="Aon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82" y="2694937"/>
            <a:ext cx="73183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40" descr="Subaru_logo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920"/>
            <a:ext cx="19940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42" descr="KNI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5669" r="52013" b="11339"/>
          <a:stretch>
            <a:fillRect/>
          </a:stretch>
        </p:blipFill>
        <p:spPr bwMode="auto">
          <a:xfrm>
            <a:off x="3909912" y="3127181"/>
            <a:ext cx="1196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46" descr="DupontLogo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2" b="35123"/>
          <a:stretch>
            <a:fillRect/>
          </a:stretch>
        </p:blipFill>
        <p:spPr bwMode="auto">
          <a:xfrm>
            <a:off x="2316162" y="785805"/>
            <a:ext cx="968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50" descr="rogers_logo_RR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4" r="13242" b="28514"/>
          <a:stretch>
            <a:fillRect/>
          </a:stretch>
        </p:blipFill>
        <p:spPr bwMode="auto">
          <a:xfrm>
            <a:off x="2849312" y="4505121"/>
            <a:ext cx="1325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51" descr="logoCenturyLink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35" y="5807069"/>
            <a:ext cx="16002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6" name="Picture 52" descr="adt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73" y="5284372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7" name="Picture 53" descr="logo-usx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49" b="37646"/>
          <a:stretch>
            <a:fillRect/>
          </a:stretch>
        </p:blipFill>
        <p:spPr bwMode="auto">
          <a:xfrm>
            <a:off x="5186825" y="6434531"/>
            <a:ext cx="1097280" cy="25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54" descr="NSlogo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8" y="4532481"/>
            <a:ext cx="1389888" cy="36576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2" name="Picture 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01" y="6394815"/>
            <a:ext cx="17367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3" name="Picture 3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40" y="5763553"/>
            <a:ext cx="1646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4" name="Picture 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5" t="21667" r="11823" b="25000"/>
          <a:stretch>
            <a:fillRect/>
          </a:stretch>
        </p:blipFill>
        <p:spPr bwMode="auto">
          <a:xfrm>
            <a:off x="6469088" y="5209124"/>
            <a:ext cx="822960" cy="4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5" name="Picture 59" descr="South Carolina Blues">
            <a:hlinkClick r:id="rId43" tooltip="South Carolina Blues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71" y="5876246"/>
            <a:ext cx="1920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40731" y="771525"/>
            <a:ext cx="1846109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83" y="2295027"/>
            <a:ext cx="2579385" cy="320040"/>
          </a:xfrm>
          <a:prstGeom prst="rect">
            <a:avLst/>
          </a:prstGeom>
        </p:spPr>
      </p:pic>
      <p:pic>
        <p:nvPicPr>
          <p:cNvPr id="7189" name="Picture 21" descr="topbarLogo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87" y="3237144"/>
            <a:ext cx="1371600" cy="2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89" y="2573568"/>
            <a:ext cx="1280160" cy="641165"/>
          </a:xfrm>
          <a:prstGeom prst="rect">
            <a:avLst/>
          </a:prstGeom>
        </p:spPr>
      </p:pic>
      <p:pic>
        <p:nvPicPr>
          <p:cNvPr id="7193" name="Picture 25" descr="JP Morgan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50" y="3592382"/>
            <a:ext cx="1097280" cy="31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2" y="3849749"/>
            <a:ext cx="2961861" cy="457200"/>
          </a:xfrm>
          <a:prstGeom prst="rect">
            <a:avLst/>
          </a:prstGeom>
        </p:spPr>
      </p:pic>
      <p:sp>
        <p:nvSpPr>
          <p:cNvPr id="11" name="AutoShape 2" descr="Image result for phb die casting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4" descr="Image result for phb die casting log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6" descr="data:image/jpeg;base64,/9j/4AAQSkZJRgABAQAAAQABAAD/2wCEAAkGBxISEhQSExQWFhUXFxYZGBgWFxceGRgaGhUeGhggHB8aHCoiGR0lIRkcITIiJykrLi4uGiAzODUsNygtLisBCgoKDg0OGxAQGy8kICYsNC4sLzg3NDQsLDcvLCwvLywsLCw0NDQ0LCwsLCwvLCwvLCwsNC8sLCwsLCwsLCwvLP/AABEIAIsBawMBIgACEQEDEQH/xAAcAAEAAgMBAQEAAAAAAAAAAAAABgcDBAUCAQj/xABIEAACAQIDBQMIBQkGBgMAAAABAgMAEQQSIQUGMUFREyJhBxcyVHGBk9IUQpGhsRYjYmOSo8HR4zNSU4Ki8BVDcrLC4SSD0//EABoBAQADAQEBAAAAAAAAAAAAAAABAwQCBQb/xAAvEQACAgECBAUCBwEBAQAAAAAAAQIDEQQhEhMxURRBYbHwIpFScYGhwdHhQvEy/9oADAMBAAIRAxEAPwC8aUpQClKUApSlAKUpQClfGYDU6CtdtoQjjKg9rr/OpSyRlI2aViixKN6Lq3sIP4VlqCRSlKAUpSgFKUoBSlKAUpSgFKUoBSlKAUpSgFKUoBSlKAUpSgFKUoBSlKAUpSgFKUoBSlKAUpSgFKUoBSlKAUrFisQkaNI7BVUEsxNgAON6q/b+/ZmkCxF0hD27tlaTLr3iQcq3Fstut+gtqplY9im66NS3LIxO0ALhLM3LWy38TY/cDUP2pLtWVgFeKNWNh2ZIsOpLDN4C1vdUSXe3GMQykBkZs0YUag6Djqf4n3CrF2dN2kasBcMAxXUFSRra/jWvk8ndpMx8/nbJtEYw+yJxmE4JIJtKCZG4Ad4NysToAB7a8x7KID9kBYDN2kiugYhiWDDKmQafVB8LcalckHeDrlD6AmRCTlHIEEf7NfcdhVmQozEA2vkkYHr/AOqnnMr5KI6kcD4ho3w4y2v2n5xWY2FioOrAjW2vXWvo2hLhnXJI7oxy5Wvp/d46g6G4I+2trDbvLHIkkcgbKw43ZgOdiTa+vTrXZxkWjHs1a9rl7C5Ggt7Ov/uplZHKXVfO5Ea54b6P52MmzduiRL6Eroy3AYEC+l7BvA6V0sBj45lzRsGH3j2jiKgeJwiGwS4AbNITwLfo+F+ta0MzxsJEJUtJ3bcSpGunMc7Hw61zLSxlvF4O462UXiW5Z9K4e7+31n7jWWUXuOTWNiV/l4iu5WGcHB4Z6MJxmuKIpSlcnYpSlAKUpQClKUApSlAKUpQClKUApSlAKUpQClKUApSlAKUpQClKUApSlAKUpQClKUApSuDvltFocOchszkLmPBE4yMfYoPvIqYxcnhESlwrJXflH3p+kucPCSYo7k2Okjq9j7QLEDqTfXSokSLG9+zc5gw4o38OH3cbanER37LZTcmO/Aqxvlv0A59B4iskDa93useMbcGzW4dC3hay6V7tUFCKijwbpucnJm5HGWK5+oAlTodNR04joePAWq3NmYURxogIksBdiSGY6AnXqbn7TVOpZeOeK97smqEah2A5XPdFrWFtasfd7eVZ4wJXjaXug2Frl9AR4KLA8hqar1MW0sHWmlFN5JQl/wBMcOh46D+J+yvp7wscxB/R6hv51jtzCsNGOjchoK0dobcjgkEbLMTdRZQDbuXAJJGp/DpWBRcnsbXJR3ZsR4CzEqWAJNgqhQAVHTn6ev6Vau3MSUyqBa9jmd/AlefE9eo8a0496oyL9jP6IbUqBZGsx9K9gPf+Nc7auftWziMC5AYtcZHN42XwHC/tv1rRXVLi+oz2Wx4PpNwSqw07/C2ll46cdPD3WrQxD97TvycgPRS5+7jz1vcaGxOD6Vm4szk37kYst799bjiCBfT21immstiVjQgGw1ZgwIBNuuitbmL2rSomTJ4aUobq2sSsxYf3zqLe8Xt4a21AsfdzbAxMdzpIpAcdDa4PsI/iOVVhPIAAWBSMHuofScg2194AP+VrVubtbVOHxKsxsG0lGtgHdVX2Fbfcw8TXqKeZD1Rdpb+XZv0ZbNKUrxz3RSlKAUpSgFKUoBSlKAUpSgFKUoBSlKAUpSgFKUoBSlKAUpSgFKUoBSlKAUpSgFKUoBUE35jOIk7Mf8kBrdSwvf3gEDxU1O6gu8kcpxLS4exnjsOzb0Z4ioJU9CCCQeR9tW0//RxZ0Kx2jgMtwVzJxI+sliL26XNh1sK14lZu7cSX7uvpBmW7HXjlAtc/wqxoDg9oaI3Y4gelDJo4K8hfR9R7eoFcTa26MqXvHcgGzLoczHietenC9LaWzPNt03F9USMo6qbB2jBN7MMy5E1Sx+sC3Q21rcweKdD2oELsqM58TKbWPXTS2mhr1Ns11zKrkA5YwJF+qOOvIA3rHJg3YkmKNs0oAKm2ijUDoCBxvz9laVJMxSqlF9Cfbo49pBJC0JXshEqntM3EaqebcrHXiL1ob0bOmbFZlhxDhpEylG0ACWI491r3NzyPGolArIwZYpUPb6FJOQ4ga8dDr7da7EG8uJDIx7drTkZTlykcLG1rv4n7ap5TjLiidcxShwzybGJ2UMO8cckbyFg4FpMq3JJtc8wF1sADXuGFDGhUKhdWTLIbgMhNz2lwAbcrVm/4zFiQ4lwpV85VHLW731VLcVYkjXh1Nc6HYs17LAl1mW+aQNlV/RDgXGWxBzAmulJ4+rZnDjv9O6NzGK44zoWde0CQkXDqul+YuBx0rSZrXZUCqQWDSG5KEBXFvrWJvxv9tddt2J10WaJDHKDZVP1xd8hI1UBrWsbkG9rAVobS2DJAFfszMFe5LE5VRhbvDlqb5gLaXqY2Re2ROua3waHaEsSn5x7kGR/QuAbW65kGUg87a1rFxa4JZQb5jxlc+gBc36fsNavEhJtGzGRwDGET0bx6xljcBh6XHX7K8tJc3uL2uMvoRIwz+FyAZBb7LVaUl1bt4vtcNC97koAT1K91j9oNdOox5OXvgY+gZwPZnJHvsak9eBbHhm16n0tMuKuL9Dm7xbWXCYeTEMMwQDu3tclgoF7aakVBfO0PVT8UfJW55Ysdlw0UIOsklz4qguf9TLVR1t0unhOHFJFF10oywi0PO0PVT8UfJTztD1U/FHyVV9Z8Lg5ZbiON5LcciM1r8L5QbVoekpXkVc+zuWT52h6qfij5K9J5WU54VgPCUH/xFVjPCyHK6srdGBB+w61jp4SnsOfZ3Lr2T5R8FMQrloWP+KBl/aUkD32qYKwIuK/MlWl5INuMwkwbm4Rc8d+IW9mX2AlSPafCsuo0ihHiiXVXuTxInO8O1VwmHkxDDMEA7t7XJIUC/K5IqCedoeqn4o+St7yxY3LhYoRxkkufFUFz/qKVUNdaXTwnDikiLrpRliJaHnaHqp+KPkrZ2b5Tu2mjhXCm8jqgPajTMbX9DgOPuqpqmHkrwHaY9XI0iR3957i/9xPuq23TUwg5Y9yuF1kpJZLsqA7c8pS4fESwCAv2bZc3aAXNhfTKbWNxx5VOcTOI0Z20VVLE+AFzX5txOIMjvI3pOzOfaxLH7zWXSUxsb4uhffY4YwWX52h6qfij5Kedoeqn4o+SqvoTW3wlPb3M3Ps7n6F3W20cZh1xHZ9mGLAAtm0Vst72HMH7K5G+G/C4GVIuyMhZM5s+WwLED6pvexrt7s4HsMJBEeKxoG/6rXb7yapjygY7tsfOb6IwjH+QZT/qzVhoqjZa15Gm2coQXcl3naHqp+KPkp52h6qfij5Kq+lbvCU9vczc+zuWh52h6qfij5Kedoeqn4o+SqtEg6j7a9VPhKu3uPET7lqReVmP62GcD9F1P4gVJNgb7YPFsERykh4JIMrHwBuVY+AN6oevoNtRoeRHEVxLRVtbbHUdRNdT9N0rjbm7QbEYKCVzdmSzHqVJUn3lb++uzXkyWG0zcnlZFKUqCRSlKAVV2/W1vo+OygZbiN81zzsnsy906dfbVo1XnlYwYUQYoxh0VgkuhzBc2ZCCCCBfMCOZZfCrtPjjwyq7KjlHOxEWE2ioMv5qey2mUXzX4ZxwYaeBFuNas+I2vs4XLdvAODEdrHbxPpp7yB7aj02Iw8bhoHdU/NnI47pvfKQWN8v3jjqNa7Ww97njC2LWs9wNRoTwHMAc9K3OMksYyuzMynGW/Rm3hvKFh5LfSMJzvmiYG5P6L2/E1tw4/Y8uX84YzqbSI6/awFtPbXl/+GY3WSNY5Cty8JyG/O49Fj7RXOxfk6Ld7C4iOQEXCydxre0XBP2VyuV6x9v5Onx+jO5h938JJl7HExvZie5Mt/Cwvoa+ybkuALGQ/nM2jDh1H6XjVf7R3VxsP9phpLdVXOv2pcD31zYMU8eiO6H9FmX8DVyrk94zyVNx/wColi4jc97P3ZTdww10tzv+lx19ldrd/dZYjJL2bB20XM18o58zmJPWqwg3kxqejip/fK5/7ia3I999orwxL+9Yz+KUlXc1jK/chKrOcFyNhz3tFUMo4Dp+BrHJhy175muvsFx+IFVPH5QtojjMp9sUf8FFZ18pO0OsR9sf8jVHhrV2LOOt9yYbw7udqFESLHYq5EYy5uRFwBY2/H21F8TurNGoDR2XkgsRcF7FyL6gMeetYh5TMf0g+G3z18byl448Vw5/+tvnq2Eb4rGxVKFLeWWfuZgzFhI1PEl2Pjmcm/38K7dUuPKbj+kHw2+ennOx/SD4bfPWaWktk23g0xvrjFJeR0vKpg8TPikEcEzpHGAGSN2XMxJaxAtwC/ZUM/J7Geq4j4Mny1IfOdj+kHw2+ennOx/SD4bfPWqtXQiopIpk65POWR78nsZ6riPgyfLVneSbY8kEMzyxtG8kgFnUq2VF0NiL8Waol5zsf0g+G3z18bym4/8AUj2Rn+L1FsbrI8OETCVcHnclfliWP6LGSB2nagIedspL+7Qe+1VDW/tjbM+KcPPIXIFhwAUeAGg/jatCrtPW64cLOLZqcsoVOPJBETjXbksD397pb8D9lQeu1u7vPPgc/YiO72zF1JPdvYCzCw1P21N0XKDUSK2lJNkt8qmDxM+KjWKCZ0jj9JI3YZmYltQLcAtQz8nMb6riPgyfLUg852P6QfDb56ec7H9IPht89U1q6EVFJfc7k65POWR/8nMb6riPgyfLVleSbYskEc8ksbxu7qoDqVOVFvexF7Euf2aivnOx/SD4bfPTznY/pB8NvnqLY3WR4cImEq4vO5Y+/rS/QZliR5HcBAqKWNmIDaAcMt6pj8nMb6riPgyfLUg852P/AFHw2+ennOx/6j4bfPXNNd1SwkibJ1zeXkj/AOTmN9VxHwZPlrd2HutinxEKyYaZUMiZy0ThQoa7XJFhoDXT852P/UfDb56ec7H/AKj4bfPVrd7WMI4Sq7suSeTKrNYmwJsBcmwvYAcTX59l2FjnZnbC4jMxLH8zJxJufq9TXe852P8A1Hw2+evnnNx/6j4bfPVNFNtWcJblllkJ4zk4H5OY31XEfBk+Wt3Ym62KfEQq+GmVDImctE4UKGBa5IsNAa6XnNx/6j4bfPTzm4/9R8Nvnq5u9roitKruy5ZYVYEMoIPIgEffX593sjiXGYhYABGJCFA4CwAYDwzZrV0to7/4+ZShkWMHQ9kuUke0kke4iovXGl08q23JnV1qnshX1VJIABJJAAHEk6ADxro7G2HPimyQhSeeZ0W3uJufcDVp7m7gJhWE0zCSYeiAO5GeovqzeJt7OdW26iFa369jiuqUySbs7OOGwsEJ9JEUNbhmOrfeTXTpSvFby8s9FLCwKUpUEilKUArT2xs2PEwyQSi6SLY9RzBHiCAR4itylE8B7lNb27rEKBGD2kKhcuhMqrYrf+8Ra4/6qg+GBzDLe93F4zrqM3on/enhX6K21svthddHHDxHQ1+ddphxPKHQo/aG6Ed5TmzKotqNDbS/LqK9Wi7jXqebbU4v0M2GxhAXVSchHeFgLcNevj7a6+ztrsvZkBrlTojam1tbk6ceFcSeMxuFJvY30KuAsguNON9Rp41ijsClwuhZTcMvsuR/vWr8JlXFKPQnuy985VEfek1vfmD7K635WwTKO3hSXvZe/Ep/EcfCqugYfm/ByNJCOvL6o8efvrIJCF4t/a/4g6/j+l76rdEGdrUzXUsmXDbJlzE4ZkK80Z1t7QDYfZWN9z9muTllxEZtexMZAHvW/wB9V/LimAl1PFeMv8Prfw91Zn2kQZD3NEFu8za+B6/+qcqS6SY8RF9Yk3j8nEMmsWN/aiB4+xxXw+Sx+WLQ+2Jh/wCddnd+N8PAA5s2W7EAKASOBJ42tx9tcvbu+yx3SElnU5SbXUZfTsTYE62AHO3sNSldnCl7FjlX1aNSXyZuvHFwj2q386yReSyVhdcTER1CN/Ovm6OCxO0JTI7MIge/ISbsbg5U8eRsAABz0FWzDEFUKosAAAByAqu3UWQeOLf9C2uuE1nBVPmnn9Yj/Yb+dae2fJxLhoJJ3xEZWNS1grXPQDXiTp76uWoP5XcbkwQj5yyKP8q98/eq/bXNWptnNRydTphGLeCm6UpXqmIyYeEu6ovpMyqPaxsPvNTvzU4n/Gh/1/yri+TrA9ttCEckzSH/ACDu/wCorV71h1WolXJRiaaKoyWWVInkoxHOeIexXP8AKvXmnn9Yj/Yb+dWzSsvjLe5f4evsVN5p5/WI/wBhv51p7Y8nEuHgknfERlY1LWCtc24Aa8SdPfVy1CPK5jcmCEfOWRV9y98/eqj313VqbZzUcnE6a4xbwU1SlK9UxGbBYYyyRxL6TuqD2swUfjU981E/rEf7DfzrieTTBdrtCLpGHkPuFh/qZavJmAFzwFYNVqJwkoxNNFUZLMj86bd2acNPJAXDmMgFgCASVBPHpe3urQrZ2li+2mlmP/Md3/aYkfjWtW6OcLPUzPGdhUs3X3FlxsPbLKsa5mUBlJva1zp4kj3VE6/QG5WB7DA4dLWPZhmH6T99vvas+qudcVw9S6itTluU7vZu02AeNHkWQupbugiwBsL366/ZXBqU+UzG9rtCXpGEjHuGY/6mYVFqtqcnBOXUrmkpNIVLN19xZcbD2yyrGuZlAZSb2tc6crkj3VE6/QG5eC7DA4dCLHswzeDP32+9qq1VzriuHqWUQU5blSb0bl4jAqJHKvGSBnS+hPDMDwv11FRqrV8qm8kJg+iRuruzKXykEIqtm1I+sSBp0v4XqqutPOc4Zmc2xjGWIirV8lW88sxbCTMXKpnjZjdsoIDKTztcEX149BVVVPfI9gmbFSTfVjiK/wCZ2FvuVvuqNVGLqeSaW1NYLfpSleKeiKUpQClKUApSvjUAJrgbx7t4fFd8hUnCkJMFBZOht9ax1F+HK1daZW5Vy8XFLyqU2nlEOKawykd491sVhCe1XPHr+dTvIQTzuLoeeoGt7E1xg55cTYixI7w6C/Mc7VdWOwmJN7XqG7U3SkYk9kAeqi34aXrZDV/iRmnpvwkKMmhOtsyuPYePFdfwr0zDvcP7RT9Tnb/fSurNu3Mp/s259Dx49K9x7uzH6kn1fqj6p9vStC1Nb8yh6afY5JN8wHOQDTLyt0X8P51s4Vg0gzvlVpBmY3sFTmRZQRyrotu3N/ce9ydVHE+/p4Vnwu6sx/5ZtpoSbacKPVVrzIWlmzubz7VYqkOHzOZOJQFiRwADa3OlyOPiK2N1fJ0zESYxsqjhErd5tb95h6IPMAkm/K1ZdjbFni9FAvWwsT7TxNSfBwTjjess9U8YhsaYaVZzLck+FhSNFjjUKiiyqosAPCs1czDK/Ot6O9ZDSZaqLyxY3NiYYRwjjLH2yN/JB9tW7UB3i8nTYvEyYg4nLnIsvZXygKFAv2gvw6c60aWcIWcUmU3RlKOEVDSrM80h9b/c/wBWnmkPrf7n+pXpeLp7+5k5FnY1PJcohixuNYaRx5R7gZHH3JXrDbf2g+FwiriG+kYrEOFYrHpGgCEWy2tmJa9r6VLMJuX2ez5MCs1jIxZpez43YEjLm/uqF417wG5ojmwkva3XCw9mqZLZmIbM982l817W5DWsUrq3Jyff2W33Zeq5pJfOpF13txMuDwaLKVxEmJMUj5VvlU94kFbCwkQnTlXS2NjMbtQzTR4g4WBWKRKiKWYgA3csOhFwOtuVzt4LyfomMOKMpZM8riLJYAyAg65uV+n1RWPCbi4iFHggx7x4d2JKCJc4vYG0mYEaAagCjnV/zhP8vXf+CVGzzJFuxBjEhy4x45JAxs0d9VsLZu6vevfgOFqrryx43NiIYRwjjLH2yNb8EH21YWC2NLE8ITEv2MaENG4DNKxzd5pD3uJBsLDTppUc3j8nbYvEyYg4nLny2Xsr5QqhQL9oL8L8Odc0ThG3ikzqyMnDhSKgpVmeaU+t/uP6lPNKfW/3P9St/i6e/uZeRZ2HkYwWuJnP6Ean7Wf/AMKmm++N7HAYl72PZlQfF+4Pvavu6G74wMHYh85Ls7Nly3JsBpc8AAOPKvO+GwGx0AgEvZDOrE5M1wAbC2YW1IN/CvNnZGd3E+mTXGLjXjzKApVmeaQ+tj4H9Wvnmkb1sfAP/wCtel4un8XuZORZ2K/2Tg+3nih/xJEQ+xmAJ9wua/RzsEUk6KoufAAVBN2fJz9FxMeIbECTJmIXssupUqDfOeF78KmO2cGZ4JYVfIZEZM1r5cwsTa4voetYdVbGySSexpog4J5W5+dsbijLJJKeMjs5/wAzFv41hqzPNIfW/wBz/Vp5pT63+5/qVu8VSvP3M3Is7FZ19OtWX5pD63+5/qU80p9b/cf1KeLp7+45FnYrMUqz4/JKPrYon2RAfjIa62z/ACY4KM3kMkp6M1l+xAD9prl6ypeeSVp5sqrYmxp8XJ2cKFjzP1UHVjyH3nler03W2CmCgWFNT6TtbV3I1PgNLAdAK6OCwccKBIkVFHBUAA+6s9YL9S7duiNVVKhv5ilKVmLhSlKAUpSgFcPfTEYiLCSy4ZsskYD6qDdQe/oR/dufdXcrR23s/wCkQSwZinaKVLAXIB4/dce+uoNKSbIksp4K/wARvti+y+mABYTlihjKi802U52J4hFIbQEXIUXGtdKLa2Ow+OwuHxE0cwnUl0WNV7LRvRI1IBXieIBrrbR3NilwkGFzsvYZSkigXzKLEkcDe5NutfdmbpKkr4ieZ8ROyFM7BVCKRY5FUWU2PH29TfQ51Y6d/wDP7ZRwzz8/UjLb4Yn6BicWGF2xPZ4YZF0XMDwt3jluNea163r3ongxCYf6QkWTDq0jmEPmlsTYADS+nQC9dPZ/k+VOyR8TJJBDJ2kcRVAM173YjVvu4nqa2to7jxztjHeVs2J7LXKPzYjIIA63ygH2V1x0qXp/57Lcjhswe938fJ9AOKx0YRlV3IyZSUXUEqeBIHD2dajeC3hxEvZyvi4ML2rfmoPo/aFk7QpctxuSCNLXtyvpPP8AhKthfosrF1MXZM3BmGXLfwPP21HtnbhiN4O0xMkseHfPFGVQBTfNqQLtrr+Fq4hKvdvv8wdyjPZIzbK2nJPtLFQ93sIEQWyrrI1je9r8nFr8q4cu8OLxMeLxWGkjgw+HzBPzSu0xUX1LaLcEWsPrCu9svdF4MQ864uS0khkkQIlnNyQCdSB3uXKtKPyeKqtAMVMMKz5zAAmp0sM9r27o+wc9alOpP7eX3/UhqzH3/wAOTtTfSfssAQ6wNMjvM/ZZwoByqQmpsbMbCt3ZW9s6bOkxM5SR2kMeHCgAyEiy5lU6G+YkaGw9l+ntLcrtJlmixDwZYlhRY1XuxgEWBPC9zrWGHyd4cGFWd3hiD2iOgZ39J2K2N+Ggtoo8b9cdLivnfb2XUjhsyaOy968QNm4yeZh28EjxA5VsGsipoBY2ZvuqYbuySthYXmN5GjVn0A1YXtYaC17e6o2/k9j7CbDrMyxyzCW2UHKADZNTqPR1492pHsXZ8kCFZJ3nJNwzqoyiwAACgac/fVdrra+nudwU0/q7EK2pv1JHtIx5gMLHmV+6pLMkRZrHjfMQtvDxrb3L3smlTF4jFsFjiykAKBlvmJHC7G2UC+tZfNxCREJJXfLNJK5Kr+dMhTMG6D82OHU1mk3EVkeNp3yS4k4iUBQM/CyXvoo1PtI6VZKVDjhfN/5OErc5NbcveufETzjEWVBEJkWw7qHUXI491lqPYTyh4p4pEuBO8kQg7o9F2IYWtY2sBf8ASqWJuFDHJO0DtEs0DQlALhQ1rsCxvfu/fSLcGFZcLKHa+HSNbWFpChJDHobm/uFOOjLeO37f2OG3AO8Mgx+IizDsMLhs8ndFy+UNxtpoeH6NcOfe7Fps/CzM4E2ImYX7MHLEpIJCga62PXWu3tHcbtJcQ6YqWNMTbtkVUOYDkGPAanlz6aVvtupH22DkDEJhEKxx2BButrk8b6A+0VypVLHzy/lk4sfz1/oje2t6sRBh41jmE88itNn7EJ2cCre5Q8CbG1/HwrbxG9c8i4DDwZfpGKiSR3YXWMFbsQo4nuuend8dNzF7hwzPiJZ3aSWb0WOnY6ELlANjbTjf0R43xvuIB9GeLEyRzQR9msgVTdbta6nS9nI9/Cp4qcLv/nsRizJj3oxGOwWEac4xXKt/gICwYqqga2Fu8Sdb+6tfau1Mfh4cOGnVp8TLCiARKOzDDv8A/UbsovpXc2vuv9Jw8OHlnkYRyB2ZguaW19GsAAO905Cve8+7X0toJFmaGSAsUZQrDW17q3H0R9/GuYzhsnjzzt9jpxlvj53OY+8soxeOFx2GEgzEWFzJlDDXj/eFuorg7t73Y6ebDIrrNnb8+ghIEKBrXLiwJK3I5XsNb1JE3JUYbEQ9vIZMSwaWYhcxs17AcAOP7RrPgN0VgxAxEUrLaBYCuUWIVAqtx4jKv2VPHUk/2+38sjFjaOF+V0/YbSxOYZIpexw/dXRs2W5072jK2vjWDYO+088mFjZgpUTtijlHox6ry7ugsbczXaj3DjGEjwnasVWYTOcovIddD0FrD3Cs+A3KgixGJnzFhOsilCAAokIL2I6291S504e35fbH+kcNmV8+diPR73TzL27YqLBxuziGNoTI0gQgMWPLUgac7+0yrfHa74TBSTKR2gCKptoWZgL2N/E28K4+F8noXs42xUrwRSCRIisY7176ta5B1uNOJ4V3t5tgLjViRnKqkqyEAA58oIym/AamuZurjWOh1FT4XnqRTdjerFSTMWkWfDJCZJZREUEbBMxUHTMQbDxFzyrJuNt3F4ts8mIvlDM8Iw9rjULaTQamxsNdK667mgDGhZmVcZcsMoshJJbLrzDEfZ0r1szdaaGFoRjZspTJHZYx2Wt7rpqbaa9Tz1qZSraePT50/roQlPKyRnYm+GIxU4R8SmGcyBRA2HJuLjTOTcPxFja59tq3Jd5cXiVxmIw8iQ4fC5wpKB2mZQTxOig6W0+sK7GC3QPbx4jE4mTEvF/Z5lRVXxIUd4jjqa0h5PVAkhXFTLhpHztCAmp00z2vbQD3DnrXTlTn5j18vcjFmDXw29mIm/4Yi2V8QXaWyg9yNrG1+GYKxr4+9s3Z7TnzDs4HEUHdHp5sl/0tSp1611tqbmh5YZsPM2GeGIRLlVWAQXtYNwNmIvWKXcSI4RcGsrhe1EsjEAtK1rEHoOH7IqOKnb5559ticWfPyODsDfLFNJmdxNh0gaWdhCU7IhC2QHQM1wo8bm3C9dvdrE4/GKmLadIYWckQrErExqxGrsbgm3G3jzsNyPc+MSYxi7dni1s8YAAU9VPXVjw51i2TunLBG0QxsrR9nIiJkQBM449WIvcaionOtp8OF+nzcRU09zibpbxYrG4hv/khEEjMIvo980IYW/OWsp1y8zperFqNbr7rvgrKMVI8ShrRFECgsb3uNTz586ktVXOLl9PQ7rTS+rqKUpVRYKUpQClKUApSlAKUpQClKUApSlAKUpQClKUApSlAKUpQClKUApSlAKUpQClKUApSlAKUpQClKUApSlAKUpQClKUApSlAKUpQClKUApSlAf/Z">
            <a:hlinkClick r:id="rId51"/>
          </p:cNvPr>
          <p:cNvSpPr>
            <a:spLocks noChangeAspect="1" noChangeArrowheads="1"/>
          </p:cNvSpPr>
          <p:nvPr/>
        </p:nvSpPr>
        <p:spPr bwMode="auto">
          <a:xfrm>
            <a:off x="2711450" y="-631825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201" name="Picture 33" descr="Express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530" y="1314509"/>
            <a:ext cx="153036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10416" b="16667"/>
          <a:stretch/>
        </p:blipFill>
        <p:spPr>
          <a:xfrm>
            <a:off x="5470133" y="1216551"/>
            <a:ext cx="1846239" cy="457200"/>
          </a:xfrm>
          <a:prstGeom prst="rect">
            <a:avLst/>
          </a:prstGeom>
        </p:spPr>
      </p:pic>
      <p:sp>
        <p:nvSpPr>
          <p:cNvPr id="16" name="AutoShape 2" descr="Image result for ace hardware logo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4" descr="Image result for ace hardware logo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0" y="2570199"/>
            <a:ext cx="899410" cy="548640"/>
          </a:xfrm>
          <a:prstGeom prst="rect">
            <a:avLst/>
          </a:prstGeom>
        </p:spPr>
      </p:pic>
      <p:pic>
        <p:nvPicPr>
          <p:cNvPr id="7211" name="Picture 44" descr="Diebold logo2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13333" r="5582" b="36000"/>
          <a:stretch>
            <a:fillRect/>
          </a:stretch>
        </p:blipFill>
        <p:spPr bwMode="auto">
          <a:xfrm>
            <a:off x="2076621" y="1196566"/>
            <a:ext cx="1554480" cy="39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4" b="15354"/>
          <a:stretch/>
        </p:blipFill>
        <p:spPr>
          <a:xfrm>
            <a:off x="7219513" y="3315454"/>
            <a:ext cx="1737360" cy="3258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EDF092-7B5E-4FD3-8362-6939ECA161C3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52444" y="1208776"/>
            <a:ext cx="1868849" cy="6400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FFB3228-3714-4C0F-AE0E-B03C966DD072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3" b="28275"/>
          <a:stretch/>
        </p:blipFill>
        <p:spPr>
          <a:xfrm>
            <a:off x="5637290" y="813605"/>
            <a:ext cx="1828800" cy="3628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522413-6BF0-4163-A472-4A8D5B7CF8DC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91" y="1658091"/>
            <a:ext cx="822960" cy="822960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F85F915-D8CB-4C75-AFE8-7F92BE83EA9E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37" y="1796300"/>
            <a:ext cx="1005840" cy="343998"/>
          </a:xfrm>
          <a:prstGeom prst="rect">
            <a:avLst/>
          </a:prstGeom>
        </p:spPr>
      </p:pic>
      <p:pic>
        <p:nvPicPr>
          <p:cNvPr id="7174" name="Picture 5" descr="bblogo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61" y="2698129"/>
            <a:ext cx="1316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pepsico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07" y="4524058"/>
            <a:ext cx="1463040" cy="34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 descr="Cananwill Logo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/>
          <a:stretch>
            <a:fillRect/>
          </a:stretch>
        </p:blipFill>
        <p:spPr bwMode="auto">
          <a:xfrm>
            <a:off x="1956189" y="3265453"/>
            <a:ext cx="13795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0E937C-8C20-4FA1-A9D3-3A5075805E66}"/>
              </a:ext>
            </a:extLst>
          </p:cNvPr>
          <p:cNvPicPr>
            <a:picLocks noChangeAspect="1"/>
          </p:cNvPicPr>
          <p:nvPr/>
        </p:nvPicPr>
        <p:blipFill rotWithShape="1">
          <a:blip r:embed="rId64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" t="40832" r="7453" b="40258"/>
          <a:stretch/>
        </p:blipFill>
        <p:spPr>
          <a:xfrm>
            <a:off x="3509117" y="1139332"/>
            <a:ext cx="2003784" cy="468314"/>
          </a:xfrm>
          <a:prstGeom prst="rect">
            <a:avLst/>
          </a:prstGeom>
        </p:spPr>
      </p:pic>
      <p:pic>
        <p:nvPicPr>
          <p:cNvPr id="7197" name="Picture 29" descr="Crown Logo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4"/>
          <a:stretch>
            <a:fillRect/>
          </a:stretch>
        </p:blipFill>
        <p:spPr bwMode="auto">
          <a:xfrm>
            <a:off x="3300890" y="4174738"/>
            <a:ext cx="1200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6DA8FB-8AAE-45B5-85EB-598BF22544E8}"/>
              </a:ext>
            </a:extLst>
          </p:cNvPr>
          <p:cNvGrpSpPr/>
          <p:nvPr/>
        </p:nvGrpSpPr>
        <p:grpSpPr>
          <a:xfrm>
            <a:off x="1165210" y="1618545"/>
            <a:ext cx="1218806" cy="1112890"/>
            <a:chOff x="-1927679" y="1364816"/>
            <a:chExt cx="1218806" cy="11128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D08C68-6ECF-42A9-9484-C593E197E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/>
            <a:srcRect t="68823"/>
            <a:stretch/>
          </p:blipFill>
          <p:spPr>
            <a:xfrm>
              <a:off x="-1927679" y="2097722"/>
              <a:ext cx="1218806" cy="3799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73FE4C-CD98-406C-8477-6E5CC2F3F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/>
            <a:srcRect l="21120" r="15653" b="29378"/>
            <a:stretch/>
          </p:blipFill>
          <p:spPr>
            <a:xfrm>
              <a:off x="-1675976" y="1364816"/>
              <a:ext cx="678719" cy="75810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41" y="703399"/>
            <a:ext cx="2011680" cy="517289"/>
          </a:xfrm>
          <a:prstGeom prst="rect">
            <a:avLst/>
          </a:prstGeom>
        </p:spPr>
      </p:pic>
      <p:pic>
        <p:nvPicPr>
          <p:cNvPr id="28" name="Picture 2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3B59CB8-504F-4C9B-B55F-B7D5503C7429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59" y="1668818"/>
            <a:ext cx="1097280" cy="508737"/>
          </a:xfrm>
          <a:prstGeom prst="rect">
            <a:avLst/>
          </a:prstGeom>
        </p:spPr>
      </p:pic>
      <p:pic>
        <p:nvPicPr>
          <p:cNvPr id="7188" name="Picture 20" descr="uco24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58" y="2304800"/>
            <a:ext cx="69998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670DDF-C22D-4F65-9244-13E42CDAF963}"/>
              </a:ext>
            </a:extLst>
          </p:cNvPr>
          <p:cNvPicPr>
            <a:picLocks noChangeAspect="1"/>
          </p:cNvPicPr>
          <p:nvPr/>
        </p:nvPicPr>
        <p:blipFill rotWithShape="1"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0" b="43023"/>
          <a:stretch/>
        </p:blipFill>
        <p:spPr>
          <a:xfrm>
            <a:off x="5096358" y="3923135"/>
            <a:ext cx="1473939" cy="6400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ACD7278-CDE5-4AD2-9E8E-F5FA799600F9}"/>
              </a:ext>
            </a:extLst>
          </p:cNvPr>
          <p:cNvPicPr>
            <a:picLocks noChangeAspect="1"/>
          </p:cNvPicPr>
          <p:nvPr/>
        </p:nvPicPr>
        <p:blipFill rotWithShape="1"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6" t="17986" r="26136" b="20535"/>
          <a:stretch/>
        </p:blipFill>
        <p:spPr>
          <a:xfrm>
            <a:off x="6284105" y="2752964"/>
            <a:ext cx="27150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896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D0170E2-BB2D-416E-A672-D8CF3D6F3E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4001" r="22000" b="24000"/>
          <a:stretch/>
        </p:blipFill>
        <p:spPr>
          <a:xfrm>
            <a:off x="1437251" y="5907830"/>
            <a:ext cx="633051" cy="365760"/>
          </a:xfrm>
          <a:prstGeom prst="rect">
            <a:avLst/>
          </a:prstGeom>
        </p:spPr>
      </p:pic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FD3E-E13B-4F75-8722-6D9FC27D0305}" type="slidenum">
              <a:rPr lang="en-US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57912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Application Conversion and Migration Tools</a:t>
            </a:r>
          </a:p>
        </p:txBody>
      </p:sp>
      <p:graphicFrame>
        <p:nvGraphicFramePr>
          <p:cNvPr id="691318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95210"/>
              </p:ext>
            </p:extLst>
          </p:nvPr>
        </p:nvGraphicFramePr>
        <p:xfrm>
          <a:off x="3107727" y="838200"/>
          <a:ext cx="5638800" cy="4574932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Languages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Environments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9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COBOL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JCL 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Shell Script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Assembler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Easytrieve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Powerbuilder  Java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PL/1  C C++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RPG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CA-Vision 280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 OCL WFL ECL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QMF  SAS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.Net  C#  ASP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TACL 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Ideal Focus Nomad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Accolade  TELON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DB2</a:t>
                      </a: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IMS-DB</a:t>
                      </a: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VSAM</a:t>
                      </a: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DL/1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Oracle</a:t>
                      </a: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SQL Server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CA-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DataCom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CA-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IDMS</a:t>
                      </a: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DMS</a:t>
                      </a: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DMSII</a:t>
                      </a: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z/OS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CICS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IMS-DC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Windows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AIX  TxSeries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Linux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IBM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OS/2200  TIP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MCP  COMS/TS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NonStop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8" name="Rectangle 31"/>
          <p:cNvSpPr>
            <a:spLocks noChangeArrowheads="1"/>
          </p:cNvSpPr>
          <p:nvPr/>
        </p:nvSpPr>
        <p:spPr bwMode="auto">
          <a:xfrm>
            <a:off x="291212" y="834986"/>
            <a:ext cx="2615031" cy="45781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3333FF"/>
            </a:solidFill>
          </a:ln>
          <a:effectLst/>
        </p:spPr>
        <p:txBody>
          <a:bodyPr wrap="square">
            <a:noAutofit/>
          </a:bodyPr>
          <a:lstStyle>
            <a:lvl1pPr marL="342900" indent="-34290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  <a:buFontTx/>
              <a:buNone/>
            </a:pPr>
            <a:r>
              <a:rPr lang="en-US" altLang="en-US" sz="1600" b="1" dirty="0"/>
              <a:t>Analysis, Conversion,         and  Migration Tools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b="1" dirty="0"/>
              <a:t>Source Code 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Online-Batch</a:t>
            </a:r>
            <a:endParaRPr lang="en-US" altLang="en-US" sz="16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b="1" dirty="0"/>
              <a:t>Job Control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b="1" dirty="0"/>
              <a:t>Screen Definition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BMS MFS ISPF SCBL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b="1" dirty="0"/>
              <a:t>Database</a:t>
            </a:r>
            <a:r>
              <a:rPr lang="en-US" altLang="en-US" sz="1600" dirty="0"/>
              <a:t> 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Schemas  Indexing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SQL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Data Transformation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Data Utilities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dirty="0"/>
              <a:t>Query/4GL Languages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dirty="0"/>
              <a:t>Custom Forms  AFP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b="1" dirty="0"/>
              <a:t>Printing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dirty="0"/>
              <a:t>External </a:t>
            </a:r>
            <a:r>
              <a:rPr lang="en-US" altLang="en-US" sz="1600" b="1" dirty="0"/>
              <a:t>Interfaces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dirty="0"/>
              <a:t>Web Interfaces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altLang="en-US" sz="1600" dirty="0"/>
              <a:t>Job Schedulin</a:t>
            </a:r>
            <a:r>
              <a:rPr lang="en-US" altLang="en-US" sz="1800" dirty="0"/>
              <a:t>g</a:t>
            </a:r>
          </a:p>
        </p:txBody>
      </p:sp>
      <p:sp>
        <p:nvSpPr>
          <p:cNvPr id="15379" name="Rectangle 43"/>
          <p:cNvSpPr>
            <a:spLocks noChangeArrowheads="1"/>
          </p:cNvSpPr>
          <p:nvPr/>
        </p:nvSpPr>
        <p:spPr bwMode="auto">
          <a:xfrm>
            <a:off x="3107727" y="5575950"/>
            <a:ext cx="5538418" cy="10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3333FF"/>
              </a:buClr>
            </a:pPr>
            <a:r>
              <a:rPr lang="en-US" altLang="en-US" sz="1600" dirty="0"/>
              <a:t>Original appearance and function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3333FF"/>
              </a:buClr>
            </a:pPr>
            <a:r>
              <a:rPr lang="en-US" altLang="en-US" sz="1600" dirty="0"/>
              <a:t>Native conversion using standard operating system and database functions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3333FF"/>
              </a:buClr>
            </a:pPr>
            <a:r>
              <a:rPr lang="en-US" altLang="en-US" sz="1600" dirty="0"/>
              <a:t>All Entities necessary for Conversion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3333FF"/>
              </a:buClr>
            </a:pPr>
            <a:endParaRPr lang="en-US" altLang="en-US" sz="1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76250" y="5891769"/>
            <a:ext cx="1108433" cy="292818"/>
            <a:chOff x="557203" y="6121198"/>
            <a:chExt cx="1878709" cy="503238"/>
          </a:xfrm>
        </p:grpSpPr>
        <p:pic>
          <p:nvPicPr>
            <p:cNvPr id="15380" name="Picture 58" descr="IBM AIX 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03" y="6121198"/>
              <a:ext cx="503238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59" descr="IBM i 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674" y="6121198"/>
              <a:ext cx="503238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60" descr="IBM Linux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76" t="17999" r="5434" b="24001"/>
            <a:stretch>
              <a:fillRect/>
            </a:stretch>
          </p:blipFill>
          <p:spPr bwMode="auto">
            <a:xfrm>
              <a:off x="1235973" y="6121198"/>
              <a:ext cx="503238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85" name="Picture 109" descr="HP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30" y="4344552"/>
            <a:ext cx="39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110" descr="Digita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74" y="4018494"/>
            <a:ext cx="63023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111" descr="Wang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24" y="5030151"/>
            <a:ext cx="566737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113" descr="Tandem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86" y="4769703"/>
            <a:ext cx="712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8" descr="Unisys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9"/>
          <a:stretch>
            <a:fillRect/>
          </a:stretch>
        </p:blipFill>
        <p:spPr bwMode="auto">
          <a:xfrm>
            <a:off x="7845033" y="3218627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324704" y="1393041"/>
            <a:ext cx="2615031" cy="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61" descr="ibm_zos_system_z">
            <a:extLst>
              <a:ext uri="{FF2B5EF4-FFF2-40B4-BE49-F238E27FC236}">
                <a16:creationId xmlns:a16="http://schemas.microsoft.com/office/drawing/2014/main" id="{F3120A64-89E1-42C5-8B19-4A3C9C00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58022"/>
          <a:stretch>
            <a:fillRect/>
          </a:stretch>
        </p:blipFill>
        <p:spPr bwMode="auto">
          <a:xfrm>
            <a:off x="1388246" y="6113244"/>
            <a:ext cx="819629" cy="26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B79A0D-DC7F-4387-9234-7E6581D37E0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3492" r="1550" b="23529"/>
          <a:stretch/>
        </p:blipFill>
        <p:spPr>
          <a:xfrm>
            <a:off x="563275" y="6295022"/>
            <a:ext cx="395242" cy="3657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62770B-9EAC-47E3-9B69-D23CB2544AC1}" type="slidenum">
              <a:rPr lang="en-US" alt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7912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Conversion Methodology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279525" y="3387725"/>
            <a:ext cx="1841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buClrTx/>
              <a:buFontTx/>
              <a:buNone/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581400" y="4572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en-US" sz="1800" dirty="0"/>
          </a:p>
        </p:txBody>
      </p:sp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293427" y="1046956"/>
            <a:ext cx="8774373" cy="5221288"/>
            <a:chOff x="-51" y="1056"/>
            <a:chExt cx="5575" cy="3289"/>
          </a:xfrm>
        </p:grpSpPr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1887" y="2579"/>
              <a:ext cx="105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900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2685" y="2382"/>
              <a:ext cx="105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418" name="Rectangle 8"/>
            <p:cNvSpPr>
              <a:spLocks noChangeArrowheads="1"/>
            </p:cNvSpPr>
            <p:nvPr/>
          </p:nvSpPr>
          <p:spPr bwMode="auto">
            <a:xfrm>
              <a:off x="-51" y="1973"/>
              <a:ext cx="1203" cy="23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Clr>
                  <a:srgbClr val="3333FF"/>
                </a:buClr>
              </a:pPr>
              <a:r>
                <a:rPr lang="en-US" altLang="en-US" sz="1600" dirty="0">
                  <a:solidFill>
                    <a:srgbClr val="000000"/>
                  </a:solidFill>
                </a:rPr>
                <a:t> Business Drivers</a:t>
              </a:r>
              <a:endParaRPr lang="en-US" altLang="en-US" sz="1600" dirty="0"/>
            </a:p>
            <a:p>
              <a:pPr eaLnBrk="1" hangingPunct="1">
                <a:buClr>
                  <a:srgbClr val="3333FF"/>
                </a:buClr>
              </a:pPr>
              <a:r>
                <a:rPr lang="en-US" altLang="en-US" sz="1600" dirty="0">
                  <a:solidFill>
                    <a:srgbClr val="000000"/>
                  </a:solidFill>
                </a:rPr>
                <a:t> Technical Drivers</a:t>
              </a:r>
            </a:p>
            <a:p>
              <a:pPr eaLnBrk="1" hangingPunct="1">
                <a:buClr>
                  <a:srgbClr val="3333FF"/>
                </a:buClr>
              </a:pPr>
              <a:r>
                <a:rPr lang="en-US" altLang="en-US" sz="1600" dirty="0">
                  <a:solidFill>
                    <a:srgbClr val="000000"/>
                  </a:solidFill>
                </a:rPr>
                <a:t> ROI Analysis</a:t>
              </a:r>
            </a:p>
            <a:p>
              <a:pPr eaLnBrk="1" hangingPunct="1">
                <a:buClr>
                  <a:srgbClr val="3333FF"/>
                </a:buClr>
              </a:pPr>
              <a:r>
                <a:rPr lang="en-US" altLang="en-US" sz="1600" dirty="0">
                  <a:solidFill>
                    <a:srgbClr val="000000"/>
                  </a:solidFill>
                </a:rPr>
                <a:t> Target Platform and Language Environment  </a:t>
              </a:r>
            </a:p>
            <a:p>
              <a:pPr eaLnBrk="1" hangingPunct="1">
                <a:buClr>
                  <a:srgbClr val="3333FF"/>
                </a:buClr>
              </a:pPr>
              <a:r>
                <a:rPr lang="en-US" altLang="en-US" sz="1600" dirty="0">
                  <a:solidFill>
                    <a:srgbClr val="000000"/>
                  </a:solidFill>
                </a:rPr>
                <a:t> Business - Technology Impact </a:t>
              </a:r>
            </a:p>
            <a:p>
              <a:pPr eaLnBrk="1" hangingPunct="1">
                <a:buClr>
                  <a:srgbClr val="3333FF"/>
                </a:buClr>
              </a:pPr>
              <a:r>
                <a:rPr lang="en-US" altLang="en-US" sz="1600" dirty="0">
                  <a:solidFill>
                    <a:srgbClr val="000000"/>
                  </a:solidFill>
                </a:rPr>
                <a:t> Develop Conversion Approach</a:t>
              </a:r>
            </a:p>
            <a:p>
              <a:pPr eaLnBrk="1" hangingPunct="1">
                <a:buClr>
                  <a:srgbClr val="3333FF"/>
                </a:buClr>
              </a:pPr>
              <a:r>
                <a:rPr lang="en-US" altLang="en-US" sz="1600" dirty="0">
                  <a:solidFill>
                    <a:srgbClr val="000000"/>
                  </a:solidFill>
                </a:rPr>
                <a:t> Migration Cost Estimate</a:t>
              </a:r>
            </a:p>
            <a:p>
              <a:pPr eaLnBrk="1" hangingPunct="1">
                <a:buClr>
                  <a:srgbClr val="3333FF"/>
                </a:buClr>
                <a:buFontTx/>
                <a:buNone/>
              </a:pPr>
              <a:endParaRPr lang="en-US" altLang="en-US" sz="1600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50000"/>
                </a:spcBef>
                <a:buClr>
                  <a:srgbClr val="3333FF"/>
                </a:buClr>
              </a:pPr>
              <a:endParaRPr lang="en-US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9" name="Line 9"/>
            <p:cNvSpPr>
              <a:spLocks noChangeShapeType="1"/>
            </p:cNvSpPr>
            <p:nvPr/>
          </p:nvSpPr>
          <p:spPr bwMode="auto">
            <a:xfrm>
              <a:off x="2146" y="1484"/>
              <a:ext cx="259" cy="0"/>
            </a:xfrm>
            <a:prstGeom prst="line">
              <a:avLst/>
            </a:prstGeom>
            <a:noFill/>
            <a:ln w="12700">
              <a:solidFill>
                <a:srgbClr val="006C6C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420" name="Line 10"/>
            <p:cNvSpPr>
              <a:spLocks noChangeShapeType="1"/>
            </p:cNvSpPr>
            <p:nvPr/>
          </p:nvSpPr>
          <p:spPr bwMode="auto">
            <a:xfrm>
              <a:off x="3222" y="1462"/>
              <a:ext cx="259" cy="0"/>
            </a:xfrm>
            <a:prstGeom prst="line">
              <a:avLst/>
            </a:prstGeom>
            <a:noFill/>
            <a:ln w="12700">
              <a:solidFill>
                <a:srgbClr val="006C6C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421" name="Rectangle 11"/>
            <p:cNvSpPr>
              <a:spLocks noChangeArrowheads="1"/>
            </p:cNvSpPr>
            <p:nvPr/>
          </p:nvSpPr>
          <p:spPr bwMode="auto">
            <a:xfrm>
              <a:off x="223" y="1116"/>
              <a:ext cx="777" cy="749"/>
            </a:xfrm>
            <a:prstGeom prst="rect">
              <a:avLst/>
            </a:prstGeom>
            <a:solidFill>
              <a:srgbClr val="800044"/>
            </a:solidFill>
            <a:ln w="12700">
              <a:solidFill>
                <a:srgbClr val="006C6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22" name="Rectangle 12"/>
            <p:cNvSpPr>
              <a:spLocks noChangeArrowheads="1"/>
            </p:cNvSpPr>
            <p:nvPr/>
          </p:nvSpPr>
          <p:spPr bwMode="auto">
            <a:xfrm>
              <a:off x="192" y="1056"/>
              <a:ext cx="777" cy="74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23" name="Text Box 13"/>
            <p:cNvSpPr txBox="1">
              <a:spLocks noChangeArrowheads="1"/>
            </p:cNvSpPr>
            <p:nvPr/>
          </p:nvSpPr>
          <p:spPr bwMode="auto">
            <a:xfrm>
              <a:off x="181" y="1262"/>
              <a:ext cx="7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6C6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15000"/>
                </a:spcAft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2C7C"/>
                  </a:solidFill>
                </a:rPr>
                <a:t>Situation Analysis</a:t>
              </a:r>
            </a:p>
          </p:txBody>
        </p:sp>
        <p:sp>
          <p:nvSpPr>
            <p:cNvPr id="17424" name="Rectangle 14"/>
            <p:cNvSpPr>
              <a:spLocks noChangeArrowheads="1"/>
            </p:cNvSpPr>
            <p:nvPr/>
          </p:nvSpPr>
          <p:spPr bwMode="auto">
            <a:xfrm>
              <a:off x="1342" y="1161"/>
              <a:ext cx="777" cy="746"/>
            </a:xfrm>
            <a:prstGeom prst="rect">
              <a:avLst/>
            </a:prstGeom>
            <a:solidFill>
              <a:srgbClr val="800044"/>
            </a:solidFill>
            <a:ln w="12700">
              <a:solidFill>
                <a:srgbClr val="006C6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1315" y="1066"/>
              <a:ext cx="777" cy="74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26" name="Text Box 16"/>
            <p:cNvSpPr txBox="1">
              <a:spLocks noChangeArrowheads="1"/>
            </p:cNvSpPr>
            <p:nvPr/>
          </p:nvSpPr>
          <p:spPr bwMode="auto">
            <a:xfrm>
              <a:off x="1308" y="1321"/>
              <a:ext cx="78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6C6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15000"/>
                </a:spcAft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2C7C"/>
                  </a:solidFill>
                </a:rPr>
                <a:t>Technical Assessment</a:t>
              </a:r>
            </a:p>
          </p:txBody>
        </p:sp>
        <p:sp>
          <p:nvSpPr>
            <p:cNvPr id="17427" name="Rectangle 17"/>
            <p:cNvSpPr>
              <a:spLocks noChangeArrowheads="1"/>
            </p:cNvSpPr>
            <p:nvPr/>
          </p:nvSpPr>
          <p:spPr bwMode="auto">
            <a:xfrm>
              <a:off x="2429" y="1116"/>
              <a:ext cx="774" cy="746"/>
            </a:xfrm>
            <a:prstGeom prst="rect">
              <a:avLst/>
            </a:prstGeom>
            <a:solidFill>
              <a:srgbClr val="800044"/>
            </a:solidFill>
            <a:ln w="12700">
              <a:solidFill>
                <a:srgbClr val="006C6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28" name="Rectangle 18"/>
            <p:cNvSpPr>
              <a:spLocks noChangeArrowheads="1"/>
            </p:cNvSpPr>
            <p:nvPr/>
          </p:nvSpPr>
          <p:spPr bwMode="auto">
            <a:xfrm>
              <a:off x="2415" y="1066"/>
              <a:ext cx="776" cy="74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29" name="Text Box 19"/>
            <p:cNvSpPr txBox="1">
              <a:spLocks noChangeArrowheads="1"/>
            </p:cNvSpPr>
            <p:nvPr/>
          </p:nvSpPr>
          <p:spPr bwMode="auto">
            <a:xfrm>
              <a:off x="2412" y="1363"/>
              <a:ext cx="77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6C6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15000"/>
                </a:spcAft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2C7C"/>
                  </a:solidFill>
                </a:rPr>
                <a:t>Conversion</a:t>
              </a:r>
            </a:p>
          </p:txBody>
        </p:sp>
        <p:sp>
          <p:nvSpPr>
            <p:cNvPr id="17430" name="Rectangle 20"/>
            <p:cNvSpPr>
              <a:spLocks noChangeArrowheads="1"/>
            </p:cNvSpPr>
            <p:nvPr/>
          </p:nvSpPr>
          <p:spPr bwMode="auto">
            <a:xfrm>
              <a:off x="3492" y="1143"/>
              <a:ext cx="775" cy="746"/>
            </a:xfrm>
            <a:prstGeom prst="rect">
              <a:avLst/>
            </a:prstGeom>
            <a:solidFill>
              <a:srgbClr val="800044"/>
            </a:solidFill>
            <a:ln w="12700">
              <a:solidFill>
                <a:srgbClr val="006C6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31" name="Rectangle 21"/>
            <p:cNvSpPr>
              <a:spLocks noChangeArrowheads="1"/>
            </p:cNvSpPr>
            <p:nvPr/>
          </p:nvSpPr>
          <p:spPr bwMode="auto">
            <a:xfrm>
              <a:off x="3503" y="1071"/>
              <a:ext cx="793" cy="74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32" name="Text Box 22"/>
            <p:cNvSpPr txBox="1">
              <a:spLocks noChangeArrowheads="1"/>
            </p:cNvSpPr>
            <p:nvPr/>
          </p:nvSpPr>
          <p:spPr bwMode="auto">
            <a:xfrm>
              <a:off x="3513" y="1234"/>
              <a:ext cx="782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6C6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15000"/>
                </a:spcAft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2C7C"/>
                  </a:solidFill>
                </a:rPr>
                <a:t>Testing and Defect Correction</a:t>
              </a:r>
            </a:p>
          </p:txBody>
        </p:sp>
        <p:sp>
          <p:nvSpPr>
            <p:cNvPr id="17433" name="Rectangle 23"/>
            <p:cNvSpPr>
              <a:spLocks noChangeArrowheads="1"/>
            </p:cNvSpPr>
            <p:nvPr/>
          </p:nvSpPr>
          <p:spPr bwMode="auto">
            <a:xfrm>
              <a:off x="4566" y="1134"/>
              <a:ext cx="775" cy="747"/>
            </a:xfrm>
            <a:prstGeom prst="rect">
              <a:avLst/>
            </a:prstGeom>
            <a:solidFill>
              <a:srgbClr val="800044"/>
            </a:solidFill>
            <a:ln w="12700">
              <a:solidFill>
                <a:srgbClr val="006C6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34" name="Rectangle 24"/>
            <p:cNvSpPr>
              <a:spLocks noChangeArrowheads="1"/>
            </p:cNvSpPr>
            <p:nvPr/>
          </p:nvSpPr>
          <p:spPr bwMode="auto">
            <a:xfrm>
              <a:off x="4602" y="1056"/>
              <a:ext cx="776" cy="74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17435" name="Text Box 25"/>
            <p:cNvSpPr txBox="1">
              <a:spLocks noChangeArrowheads="1"/>
            </p:cNvSpPr>
            <p:nvPr/>
          </p:nvSpPr>
          <p:spPr bwMode="auto">
            <a:xfrm>
              <a:off x="4567" y="1362"/>
              <a:ext cx="7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6C6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15000"/>
                </a:spcAft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2C7C"/>
                  </a:solidFill>
                </a:rPr>
                <a:t>Migration</a:t>
              </a:r>
            </a:p>
          </p:txBody>
        </p:sp>
        <p:sp>
          <p:nvSpPr>
            <p:cNvPr id="17436" name="Line 26"/>
            <p:cNvSpPr>
              <a:spLocks noChangeShapeType="1"/>
            </p:cNvSpPr>
            <p:nvPr/>
          </p:nvSpPr>
          <p:spPr bwMode="auto">
            <a:xfrm>
              <a:off x="4293" y="1501"/>
              <a:ext cx="260" cy="0"/>
            </a:xfrm>
            <a:prstGeom prst="line">
              <a:avLst/>
            </a:prstGeom>
            <a:noFill/>
            <a:ln w="12700">
              <a:solidFill>
                <a:srgbClr val="006C6C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437" name="Line 27"/>
            <p:cNvSpPr>
              <a:spLocks noChangeShapeType="1"/>
            </p:cNvSpPr>
            <p:nvPr/>
          </p:nvSpPr>
          <p:spPr bwMode="auto">
            <a:xfrm>
              <a:off x="1023" y="1481"/>
              <a:ext cx="259" cy="0"/>
            </a:xfrm>
            <a:prstGeom prst="line">
              <a:avLst/>
            </a:prstGeom>
            <a:noFill/>
            <a:ln w="12700">
              <a:solidFill>
                <a:srgbClr val="006C6C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438" name="Rectangle 28"/>
            <p:cNvSpPr>
              <a:spLocks noChangeArrowheads="1"/>
            </p:cNvSpPr>
            <p:nvPr/>
          </p:nvSpPr>
          <p:spPr bwMode="auto">
            <a:xfrm>
              <a:off x="192" y="2304"/>
              <a:ext cx="14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endPara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39" name="Rectangle 29"/>
            <p:cNvSpPr>
              <a:spLocks noChangeArrowheads="1"/>
            </p:cNvSpPr>
            <p:nvPr/>
          </p:nvSpPr>
          <p:spPr bwMode="auto">
            <a:xfrm>
              <a:off x="1208" y="1960"/>
              <a:ext cx="1048" cy="238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/>
                <a:t> System Study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/>
                <a:t> Application Inventory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/>
                <a:t> Project Plan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/>
                <a:t> Deployment Plan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/>
                <a:t> Training Plan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/>
                <a:t> Migration Readiness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/>
                <a:t> Special Needs Analysis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/>
                <a:t> Organizational Readiness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/>
                <a:t> Risk Avoidance Plan</a:t>
              </a:r>
            </a:p>
          </p:txBody>
        </p:sp>
        <p:sp>
          <p:nvSpPr>
            <p:cNvPr id="17440" name="Rectangle 30"/>
            <p:cNvSpPr>
              <a:spLocks noChangeArrowheads="1"/>
            </p:cNvSpPr>
            <p:nvPr/>
          </p:nvSpPr>
          <p:spPr bwMode="auto">
            <a:xfrm>
              <a:off x="2308" y="1968"/>
              <a:ext cx="1152" cy="234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Source Code  Final 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Cross Reference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Dependency Analysis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File Renaming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Database Design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Data Validation and Preparation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Tool Configuration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Automated Conversion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Conversion Example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endParaRPr lang="en-US" alt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41" name="Rectangle 31"/>
            <p:cNvSpPr>
              <a:spLocks noChangeArrowheads="1"/>
            </p:cNvSpPr>
            <p:nvPr/>
          </p:nvSpPr>
          <p:spPr bwMode="auto">
            <a:xfrm>
              <a:off x="3542" y="1977"/>
              <a:ext cx="956" cy="235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Inspection Compilation Execution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Client Code Delivery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Unit Testing 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System -Integration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Stress -Regression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Data Transfer Testing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User Certification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endParaRPr lang="en-US" alt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42" name="Rectangle 32"/>
            <p:cNvSpPr>
              <a:spLocks noChangeArrowheads="1"/>
            </p:cNvSpPr>
            <p:nvPr/>
          </p:nvSpPr>
          <p:spPr bwMode="auto">
            <a:xfrm>
              <a:off x="4560" y="1968"/>
              <a:ext cx="964" cy="234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66CC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Create Production 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Compile to Production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Final Data to Production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Go-Live Test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Knowledge Transfer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Go-Live </a:t>
              </a: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Implementation</a:t>
              </a:r>
            </a:p>
            <a:p>
              <a:pPr eaLnBrk="1" hangingPunct="1">
                <a:spcBef>
                  <a:spcPct val="0"/>
                </a:spcBef>
                <a:buClr>
                  <a:srgbClr val="0000CC"/>
                </a:buClr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Continuing Support</a:t>
              </a:r>
            </a:p>
          </p:txBody>
        </p:sp>
      </p:grpSp>
      <p:sp>
        <p:nvSpPr>
          <p:cNvPr id="17415" name="Rectangle 33"/>
          <p:cNvSpPr>
            <a:spLocks noChangeArrowheads="1"/>
          </p:cNvSpPr>
          <p:nvPr/>
        </p:nvSpPr>
        <p:spPr bwMode="auto">
          <a:xfrm>
            <a:off x="3048000" y="5867400"/>
            <a:ext cx="2190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395732"/>
            <a:ext cx="1143000" cy="304800"/>
          </a:xfrm>
          <a:prstGeom prst="rect">
            <a:avLst/>
          </a:prstGeom>
        </p:spPr>
        <p:txBody>
          <a:bodyPr/>
          <a:lstStyle/>
          <a:p>
            <a:fld id="{87228C8F-120B-474A-B6A3-6A0303BECA22}" type="slidenum">
              <a:rPr lang="en-US" altLang="en-US" sz="1000"/>
              <a:pPr/>
              <a:t>6</a:t>
            </a:fld>
            <a:endParaRPr lang="en-US" alt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304800" y="30480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 </a:t>
            </a:r>
            <a:r>
              <a:rPr lang="en-US" altLang="en-US" sz="2000" kern="0" dirty="0">
                <a:solidFill>
                  <a:srgbClr val="3333FF"/>
                </a:solidFill>
                <a:latin typeface="Tahoma"/>
                <a:ea typeface="+mj-ea"/>
                <a:cs typeface="Times New Roman"/>
              </a:rPr>
              <a:t>Project Scope – Conversion Entities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AC39D2-DAB6-4EE5-8ED3-1A0005BA5B4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3717561"/>
              </p:ext>
            </p:extLst>
          </p:nvPr>
        </p:nvGraphicFramePr>
        <p:xfrm>
          <a:off x="457200" y="822960"/>
          <a:ext cx="7848600" cy="5958840"/>
        </p:xfrm>
        <a:graphic>
          <a:graphicData uri="http://schemas.openxmlformats.org/drawingml/2006/table">
            <a:tbl>
              <a:tblPr/>
              <a:tblGrid>
                <a:gridCol w="3624157">
                  <a:extLst>
                    <a:ext uri="{9D8B030D-6E8A-4147-A177-3AD203B41FA5}">
                      <a16:colId xmlns:a16="http://schemas.microsoft.com/office/drawing/2014/main" val="1725472118"/>
                    </a:ext>
                  </a:extLst>
                </a:gridCol>
                <a:gridCol w="871643">
                  <a:extLst>
                    <a:ext uri="{9D8B030D-6E8A-4147-A177-3AD203B41FA5}">
                      <a16:colId xmlns:a16="http://schemas.microsoft.com/office/drawing/2014/main" val="72506815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2670582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068420642"/>
                    </a:ext>
                  </a:extLst>
                </a:gridCol>
              </a:tblGrid>
              <a:tr h="2267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z/OS Components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Programs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LoC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7129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COBOL/CICS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53330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Display files / BMS MAPSETs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75374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ISPF Panels (Interactive System Productivity Facility)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86516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COBOL (Batch)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405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828,980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COBOL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067021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COBOL Copybooks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69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3,793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350078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REXX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Shell Script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215154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Assembler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966948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Easytrieve  (Classic / PLUS)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26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2,579  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COBOL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496206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Job Control  - JCL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278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12,644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Shell Script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921876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Procedures - JCL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13,134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Shell Script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566917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Syncsort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6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203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771983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PARMS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211 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925911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GDG Generations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1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62403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DB2 - Tables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274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SQL Server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186781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VSAM Cluster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8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SQL Server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693964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Commitment control - 2 phase commit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595200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Sequential Files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506523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FTP - sending/receiving files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1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280108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JDBC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1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038282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Custom Forms / AFP Page Def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616787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DB2 Utilities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320180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Job Scheduler: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028067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Report Management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085013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Security: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54466"/>
                  </a:ext>
                </a:extLst>
              </a:tr>
              <a:tr h="226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CICS  Transaction Server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pc="1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-   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spc="100" baseline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954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1803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94A29B3-94F2-46FE-9CFD-E1E94CBD8959}" type="slidenum">
              <a:rPr lang="en-US" altLang="en-US" sz="1000" smtClean="0"/>
              <a:pPr algn="ct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 dirty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45475" cy="3778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en-US" dirty="0"/>
              <a:t>High Level Timeline Example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25450" y="6172200"/>
            <a:ext cx="799623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705100" y="6172200"/>
            <a:ext cx="3592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6 Months duration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7734" y="836263"/>
            <a:ext cx="82931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Test Environment July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135" y="1320572"/>
            <a:ext cx="1090613" cy="450794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Source Code Extract  Reconciliation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39442" y="1897051"/>
            <a:ext cx="2046646" cy="331542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Analysis , Planning,  Design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16869" y="2361135"/>
            <a:ext cx="1562847" cy="341271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Test Planning and Test Case Development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47094" y="2821774"/>
            <a:ext cx="1146175" cy="288925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Tool Configuration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754431" y="3228518"/>
            <a:ext cx="2004219" cy="359568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Source Code Conversion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360192" y="3663211"/>
            <a:ext cx="2005761" cy="263993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Unit Testing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76746" y="3985419"/>
            <a:ext cx="990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IT System Testing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81750" y="4349643"/>
            <a:ext cx="990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User System Testing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192963" y="4688879"/>
            <a:ext cx="990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Regression Testing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577070" y="5083182"/>
            <a:ext cx="804930" cy="264905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b="1" dirty="0"/>
              <a:t>Go-Live Testing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8229600" y="5387667"/>
            <a:ext cx="304800" cy="274638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522" name="TextBox 6"/>
          <p:cNvSpPr txBox="1">
            <a:spLocks noChangeArrowheads="1"/>
          </p:cNvSpPr>
          <p:nvPr/>
        </p:nvSpPr>
        <p:spPr bwMode="auto">
          <a:xfrm>
            <a:off x="7937500" y="5668963"/>
            <a:ext cx="8334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Go Live</a:t>
            </a:r>
          </a:p>
        </p:txBody>
      </p:sp>
      <p:sp>
        <p:nvSpPr>
          <p:cNvPr id="58" name="Isosceles Triangle 57"/>
          <p:cNvSpPr/>
          <p:nvPr/>
        </p:nvSpPr>
        <p:spPr>
          <a:xfrm>
            <a:off x="7518400" y="5407025"/>
            <a:ext cx="304800" cy="2286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524" name="TextBox 6"/>
          <p:cNvSpPr txBox="1">
            <a:spLocks noChangeArrowheads="1"/>
          </p:cNvSpPr>
          <p:nvPr/>
        </p:nvSpPr>
        <p:spPr bwMode="auto">
          <a:xfrm>
            <a:off x="7231063" y="5683250"/>
            <a:ext cx="930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Go / No Go </a:t>
            </a:r>
          </a:p>
        </p:txBody>
      </p:sp>
      <p:sp>
        <p:nvSpPr>
          <p:cNvPr id="60" name="Isosceles Triangle 59"/>
          <p:cNvSpPr/>
          <p:nvPr/>
        </p:nvSpPr>
        <p:spPr>
          <a:xfrm>
            <a:off x="2552432" y="5507623"/>
            <a:ext cx="304800" cy="2286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2" name="Isosceles Triangle 61"/>
          <p:cNvSpPr/>
          <p:nvPr/>
        </p:nvSpPr>
        <p:spPr>
          <a:xfrm>
            <a:off x="606351" y="5455121"/>
            <a:ext cx="304800" cy="2286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528" name="TextBox 6"/>
          <p:cNvSpPr txBox="1">
            <a:spLocks noChangeArrowheads="1"/>
          </p:cNvSpPr>
          <p:nvPr/>
        </p:nvSpPr>
        <p:spPr bwMode="auto">
          <a:xfrm>
            <a:off x="291967" y="5711530"/>
            <a:ext cx="9223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4" name="Isosceles Triangle 63"/>
          <p:cNvSpPr/>
          <p:nvPr/>
        </p:nvSpPr>
        <p:spPr>
          <a:xfrm>
            <a:off x="6877050" y="5392738"/>
            <a:ext cx="304800" cy="2286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530" name="TextBox 6"/>
          <p:cNvSpPr txBox="1">
            <a:spLocks noChangeArrowheads="1"/>
          </p:cNvSpPr>
          <p:nvPr/>
        </p:nvSpPr>
        <p:spPr bwMode="auto">
          <a:xfrm>
            <a:off x="6418263" y="5684838"/>
            <a:ext cx="10810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    *</a:t>
            </a:r>
          </a:p>
        </p:txBody>
      </p:sp>
      <p:sp>
        <p:nvSpPr>
          <p:cNvPr id="66" name="Isosceles Triangle 65"/>
          <p:cNvSpPr/>
          <p:nvPr/>
        </p:nvSpPr>
        <p:spPr>
          <a:xfrm>
            <a:off x="3597498" y="5446419"/>
            <a:ext cx="304800" cy="2286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718379" y="1972666"/>
            <a:ext cx="34756" cy="33184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2692577" y="3285359"/>
            <a:ext cx="12700" cy="2163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 flipV="1">
            <a:off x="3731791" y="3686571"/>
            <a:ext cx="22225" cy="16494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4125690" y="5446419"/>
            <a:ext cx="304800" cy="2286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 bwMode="auto">
          <a:xfrm flipH="1" flipV="1">
            <a:off x="7019925" y="4784725"/>
            <a:ext cx="9525" cy="5619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flipH="1" flipV="1">
            <a:off x="4258322" y="3727185"/>
            <a:ext cx="15296" cy="16084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798" y="915638"/>
            <a:ext cx="8048624" cy="33653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50800"/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1200" dirty="0"/>
              <a:t> August 2020                                                                                                                             January 2021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 flipH="1" flipV="1">
            <a:off x="8382000" y="1641475"/>
            <a:ext cx="17463" cy="3613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545" name="TextBox 6"/>
          <p:cNvSpPr txBox="1">
            <a:spLocks noChangeArrowheads="1"/>
          </p:cNvSpPr>
          <p:nvPr/>
        </p:nvSpPr>
        <p:spPr bwMode="auto">
          <a:xfrm>
            <a:off x="2774862" y="4076660"/>
            <a:ext cx="985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Test Environment </a:t>
            </a:r>
          </a:p>
        </p:txBody>
      </p:sp>
      <p:sp>
        <p:nvSpPr>
          <p:cNvPr id="21546" name="TextBox 6"/>
          <p:cNvSpPr txBox="1">
            <a:spLocks noChangeArrowheads="1"/>
          </p:cNvSpPr>
          <p:nvPr/>
        </p:nvSpPr>
        <p:spPr bwMode="auto">
          <a:xfrm>
            <a:off x="1469893" y="3715544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Source Code Change Control</a:t>
            </a:r>
          </a:p>
        </p:txBody>
      </p:sp>
      <p:sp>
        <p:nvSpPr>
          <p:cNvPr id="21547" name="TextBox 6"/>
          <p:cNvSpPr txBox="1">
            <a:spLocks noChangeArrowheads="1"/>
          </p:cNvSpPr>
          <p:nvPr/>
        </p:nvSpPr>
        <p:spPr bwMode="auto">
          <a:xfrm>
            <a:off x="610393" y="2928789"/>
            <a:ext cx="922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Begin  </a:t>
            </a:r>
          </a:p>
        </p:txBody>
      </p:sp>
      <p:sp>
        <p:nvSpPr>
          <p:cNvPr id="21548" name="TextBox 6"/>
          <p:cNvSpPr txBox="1">
            <a:spLocks noChangeArrowheads="1"/>
          </p:cNvSpPr>
          <p:nvPr/>
        </p:nvSpPr>
        <p:spPr bwMode="auto">
          <a:xfrm>
            <a:off x="4266935" y="4511277"/>
            <a:ext cx="79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Code Delivery </a:t>
            </a:r>
          </a:p>
        </p:txBody>
      </p:sp>
      <p:sp>
        <p:nvSpPr>
          <p:cNvPr id="21549" name="TextBox 6"/>
          <p:cNvSpPr txBox="1">
            <a:spLocks noChangeArrowheads="1"/>
          </p:cNvSpPr>
          <p:nvPr/>
        </p:nvSpPr>
        <p:spPr bwMode="auto">
          <a:xfrm>
            <a:off x="6437313" y="4922838"/>
            <a:ext cx="715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Final Code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7" y="1295367"/>
            <a:ext cx="2896103" cy="2103120"/>
          </a:xfrm>
          <a:prstGeom prst="rect">
            <a:avLst/>
          </a:prstGeom>
        </p:spPr>
      </p:pic>
      <p:sp>
        <p:nvSpPr>
          <p:cNvPr id="42" name="TextBox 6">
            <a:extLst>
              <a:ext uri="{FF2B5EF4-FFF2-40B4-BE49-F238E27FC236}">
                <a16:creationId xmlns:a16="http://schemas.microsoft.com/office/drawing/2014/main" id="{CC870DE3-14D9-4EA4-ADA4-80EABBAC4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988" y="3985419"/>
            <a:ext cx="8334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Go-Live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740A46-3DA3-4D92-BC64-ED7A59D0B959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28600"/>
            <a:ext cx="6248400" cy="76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3333FF"/>
                </a:solidFill>
              </a:rPr>
              <a:t>Scope Assumptions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839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FontTx/>
              <a:buAutoNum type="arabicPeriod"/>
            </a:pPr>
            <a:r>
              <a:rPr lang="en-US" altLang="en-US" dirty="0"/>
              <a:t>All counts are within 10% of project scope</a:t>
            </a:r>
          </a:p>
          <a:p>
            <a:pPr eaLnBrk="1" hangingPunct="1">
              <a:buClrTx/>
              <a:buFontTx/>
              <a:buAutoNum type="arabicPeriod"/>
            </a:pPr>
            <a:r>
              <a:rPr lang="en-US" altLang="en-US" dirty="0"/>
              <a:t>5% allowance for program modifications requiring reconversion</a:t>
            </a:r>
          </a:p>
          <a:p>
            <a:pPr eaLnBrk="1" hangingPunct="1">
              <a:buClrTx/>
              <a:buFontTx/>
              <a:buAutoNum type="arabicPeriod"/>
            </a:pPr>
            <a:r>
              <a:rPr lang="en-US" altLang="en-US" dirty="0"/>
              <a:t>Programs will successfully compile and are currently operational</a:t>
            </a:r>
          </a:p>
          <a:p>
            <a:pPr eaLnBrk="1" hangingPunct="1">
              <a:buClrTx/>
              <a:buFontTx/>
              <a:buAutoNum type="arabicPeriod"/>
            </a:pPr>
            <a:r>
              <a:rPr lang="en-US" altLang="en-US" dirty="0"/>
              <a:t>No modifications or enhancements other than conversion defect correction</a:t>
            </a:r>
          </a:p>
          <a:p>
            <a:pPr eaLnBrk="1" hangingPunct="1">
              <a:buClrTx/>
              <a:buFontTx/>
              <a:buAutoNum type="arabicPeriod"/>
            </a:pPr>
            <a:r>
              <a:rPr lang="en-US" altLang="en-US" dirty="0"/>
              <a:t>Existing defects will not be modified</a:t>
            </a:r>
          </a:p>
          <a:p>
            <a:pPr eaLnBrk="1" hangingPunct="1">
              <a:buClrTx/>
              <a:buFontTx/>
              <a:buAutoNum type="arabicPeriod"/>
            </a:pPr>
            <a:r>
              <a:rPr lang="en-US" altLang="en-US" dirty="0"/>
              <a:t>No table additions or changes after end of Database Design</a:t>
            </a:r>
          </a:p>
          <a:p>
            <a:pPr eaLnBrk="1" hangingPunct="1">
              <a:buClrTx/>
              <a:buFontTx/>
              <a:buAutoNum type="arabicPeriod"/>
            </a:pPr>
            <a:r>
              <a:rPr lang="en-US" altLang="en-US" dirty="0"/>
              <a:t>Client will provide programmer and IT resources as required to answer technical questions</a:t>
            </a:r>
          </a:p>
          <a:p>
            <a:pPr eaLnBrk="1" hangingPunct="1">
              <a:buClrTx/>
              <a:buFontTx/>
              <a:buAutoNum type="arabicPeriod"/>
            </a:pPr>
            <a:r>
              <a:rPr lang="en-US" altLang="en-US" dirty="0"/>
              <a:t>Client will provide current licenses for software required for conversion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02439" y="6202680"/>
            <a:ext cx="1219200" cy="3048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8B3AC3-D626-4ED8-A183-239A805DB577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266700" y="1516176"/>
            <a:ext cx="8229600" cy="457208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numCol="2">
            <a:spAutoFit/>
          </a:bodyPr>
          <a:lstStyle/>
          <a:p>
            <a:pPr lvl="1">
              <a:spcBef>
                <a:spcPts val="2400"/>
              </a:spcBef>
              <a:tabLst>
                <a:tab pos="1600200" algn="l"/>
              </a:tabLst>
              <a:defRPr/>
            </a:pPr>
            <a:r>
              <a:rPr lang="en-US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Technical  </a:t>
            </a:r>
          </a:p>
          <a:p>
            <a:pPr marL="342900" indent="-342900">
              <a:spcBef>
                <a:spcPts val="2400"/>
              </a:spcBef>
              <a:buClr>
                <a:srgbClr val="0066CC"/>
              </a:buClr>
              <a:buSzPct val="150000"/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Increases and changes in application inventory</a:t>
            </a:r>
          </a:p>
          <a:p>
            <a:pPr marL="342900" indent="-342900">
              <a:spcBef>
                <a:spcPts val="2400"/>
              </a:spcBef>
              <a:buClr>
                <a:srgbClr val="0066CC"/>
              </a:buClr>
              <a:buSzPct val="150000"/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Missing source code</a:t>
            </a:r>
          </a:p>
          <a:p>
            <a:pPr marL="342900" indent="-342900">
              <a:spcBef>
                <a:spcPts val="2400"/>
              </a:spcBef>
              <a:buClr>
                <a:srgbClr val="0066CC"/>
              </a:buClr>
              <a:buSzPct val="150000"/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Source code version     mismatch with current             in-production programs</a:t>
            </a:r>
            <a:endParaRPr lang="en-US" sz="20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2400"/>
              </a:spcBef>
              <a:buClr>
                <a:srgbClr val="0066CC"/>
              </a:buClr>
              <a:buSzPct val="150000"/>
              <a:tabLst>
                <a:tab pos="1600200" algn="l"/>
              </a:tabLst>
              <a:defRPr/>
            </a:pPr>
            <a:endParaRPr lang="en-US" sz="20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2400"/>
              </a:spcBef>
              <a:buClr>
                <a:srgbClr val="0066CC"/>
              </a:buClr>
              <a:buSzPct val="150000"/>
              <a:tabLst>
                <a:tab pos="1600200" algn="l"/>
              </a:tabLst>
              <a:defRPr/>
            </a:pPr>
            <a:endParaRPr lang="en-US" sz="20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2400"/>
              </a:spcBef>
              <a:buClr>
                <a:srgbClr val="0066CC"/>
              </a:buClr>
              <a:buSzPct val="150000"/>
              <a:tabLst>
                <a:tab pos="1600200" algn="l"/>
              </a:tabLst>
              <a:defRPr/>
            </a:pPr>
            <a:r>
              <a:rPr lang="en-US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Organizational</a:t>
            </a:r>
          </a:p>
          <a:p>
            <a:pPr marL="342900" indent="-342900">
              <a:spcBef>
                <a:spcPts val="2400"/>
              </a:spcBef>
              <a:buClr>
                <a:srgbClr val="0066CC"/>
              </a:buClr>
              <a:buSzPct val="150000"/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Delayed project start</a:t>
            </a:r>
          </a:p>
          <a:p>
            <a:pPr marL="342900" indent="-342900">
              <a:spcBef>
                <a:spcPts val="2400"/>
              </a:spcBef>
              <a:buClr>
                <a:srgbClr val="0066CC"/>
              </a:buClr>
              <a:buSzPct val="150000"/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Timely availability of knowledgeable technical and business resources</a:t>
            </a:r>
          </a:p>
          <a:p>
            <a:pPr marL="342900" indent="-342900">
              <a:spcBef>
                <a:spcPts val="2400"/>
              </a:spcBef>
              <a:buClr>
                <a:srgbClr val="0066CC"/>
              </a:buClr>
              <a:buSzPct val="150000"/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Availability and productivity of client testing resources</a:t>
            </a:r>
          </a:p>
          <a:p>
            <a:pPr marL="342900" indent="-342900">
              <a:spcBef>
                <a:spcPts val="2400"/>
              </a:spcBef>
              <a:buClr>
                <a:srgbClr val="0066CC"/>
              </a:buClr>
              <a:buSzPct val="150000"/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Change iterations matter</a:t>
            </a:r>
          </a:p>
          <a:p>
            <a:pPr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" y="228600"/>
            <a:ext cx="243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3333FF"/>
                </a:solidFill>
              </a:rPr>
              <a:t>Timeline Challenges</a:t>
            </a:r>
          </a:p>
        </p:txBody>
      </p:sp>
      <p:cxnSp>
        <p:nvCxnSpPr>
          <p:cNvPr id="29701" name="Straight Connector 6"/>
          <p:cNvCxnSpPr>
            <a:cxnSpLocks noChangeShapeType="1"/>
          </p:cNvCxnSpPr>
          <p:nvPr/>
        </p:nvCxnSpPr>
        <p:spPr bwMode="auto">
          <a:xfrm>
            <a:off x="4114800" y="1516176"/>
            <a:ext cx="0" cy="4206240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ounded Rectangle 4"/>
          <p:cNvSpPr/>
          <p:nvPr/>
        </p:nvSpPr>
        <p:spPr bwMode="auto">
          <a:xfrm>
            <a:off x="266700" y="998220"/>
            <a:ext cx="8458200" cy="4945380"/>
          </a:xfrm>
          <a:prstGeom prst="roundRect">
            <a:avLst/>
          </a:prstGeom>
          <a:noFill/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66483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Times New Roman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MS PGothic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Times New Roman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MS PGothic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30673</TotalTime>
  <Words>860</Words>
  <Application>Microsoft Office PowerPoint</Application>
  <PresentationFormat>On-screen Show (4:3)</PresentationFormat>
  <Paragraphs>299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Segoe UI</vt:lpstr>
      <vt:lpstr>Tahoma</vt:lpstr>
      <vt:lpstr>Times New Roman</vt:lpstr>
      <vt:lpstr>Verdana</vt:lpstr>
      <vt:lpstr>Wingdings</vt:lpstr>
      <vt:lpstr>Default Design</vt:lpstr>
      <vt:lpstr>Default Design</vt:lpstr>
      <vt:lpstr>Application Conversion z/OS COBOL to Windows COBOL SQL Server  For Client:  Example </vt:lpstr>
      <vt:lpstr>PowerPoint Presentation</vt:lpstr>
      <vt:lpstr>PowerPoint Presentation</vt:lpstr>
      <vt:lpstr>Application Conversion and Migration Tools</vt:lpstr>
      <vt:lpstr>Conversion Methodology</vt:lpstr>
      <vt:lpstr>PowerPoint Presentation</vt:lpstr>
      <vt:lpstr>High Level Timeline Example</vt:lpstr>
      <vt:lpstr>PowerPoint Presentation</vt:lpstr>
      <vt:lpstr>PowerPoint Presentation</vt:lpstr>
      <vt:lpstr>Angst / Elation Cycle</vt:lpstr>
    </vt:vector>
  </TitlesOfParts>
  <Company>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Camp</dc:creator>
  <cp:lastModifiedBy>Walter Camp</cp:lastModifiedBy>
  <cp:revision>803</cp:revision>
  <cp:lastPrinted>2019-01-18T19:24:03Z</cp:lastPrinted>
  <dcterms:created xsi:type="dcterms:W3CDTF">2002-11-25T23:00:42Z</dcterms:created>
  <dcterms:modified xsi:type="dcterms:W3CDTF">2020-12-10T19:49:31Z</dcterms:modified>
</cp:coreProperties>
</file>